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0" r:id="rId2"/>
    <p:sldId id="367" r:id="rId3"/>
    <p:sldId id="341" r:id="rId4"/>
    <p:sldId id="370" r:id="rId5"/>
    <p:sldId id="348" r:id="rId6"/>
    <p:sldId id="342" r:id="rId7"/>
    <p:sldId id="343" r:id="rId8"/>
    <p:sldId id="344" r:id="rId9"/>
    <p:sldId id="345" r:id="rId10"/>
    <p:sldId id="346" r:id="rId11"/>
    <p:sldId id="347" r:id="rId12"/>
    <p:sldId id="368" r:id="rId13"/>
    <p:sldId id="353" r:id="rId14"/>
    <p:sldId id="354" r:id="rId15"/>
    <p:sldId id="355" r:id="rId16"/>
    <p:sldId id="356" r:id="rId17"/>
    <p:sldId id="357" r:id="rId18"/>
    <p:sldId id="372" r:id="rId19"/>
    <p:sldId id="358" r:id="rId20"/>
    <p:sldId id="359" r:id="rId21"/>
    <p:sldId id="360" r:id="rId22"/>
    <p:sldId id="361" r:id="rId23"/>
    <p:sldId id="362" r:id="rId24"/>
    <p:sldId id="363" r:id="rId25"/>
    <p:sldId id="364" r:id="rId26"/>
    <p:sldId id="369" r:id="rId27"/>
    <p:sldId id="3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4176" userDrawn="1">
          <p15:clr>
            <a:srgbClr val="A4A3A4"/>
          </p15:clr>
        </p15:guide>
        <p15:guide id="3" orient="horz" pos="360" userDrawn="1">
          <p15:clr>
            <a:srgbClr val="A4A3A4"/>
          </p15:clr>
        </p15:guide>
        <p15:guide id="4" orient="horz" pos="2544" userDrawn="1">
          <p15:clr>
            <a:srgbClr val="A4A3A4"/>
          </p15:clr>
        </p15:guide>
        <p15:guide id="5" orient="horz" pos="1368" userDrawn="1">
          <p15:clr>
            <a:srgbClr val="A4A3A4"/>
          </p15:clr>
        </p15:guide>
        <p15:guide id="6" orient="horz" pos="22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Rachel" initials="TR" lastIdx="17" clrIdx="0">
    <p:extLst>
      <p:ext uri="{19B8F6BF-5375-455C-9EA6-DF929625EA0E}">
        <p15:presenceInfo xmlns:p15="http://schemas.microsoft.com/office/powerpoint/2012/main" userId="S::Rachel.Taylor@protective.com::d73581c9-9c76-4b89-b02f-cfb0177d43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C00"/>
    <a:srgbClr val="000000"/>
    <a:srgbClr val="D1D2D4"/>
    <a:srgbClr val="61A60E"/>
    <a:srgbClr val="CDDC29"/>
    <a:srgbClr val="F14E0B"/>
    <a:srgbClr val="487B0B"/>
    <a:srgbClr val="365C08"/>
    <a:srgbClr val="5FA845"/>
    <a:srgbClr val="79B1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1204" autoAdjust="0"/>
  </p:normalViewPr>
  <p:slideViewPr>
    <p:cSldViewPr snapToGrid="0">
      <p:cViewPr varScale="1">
        <p:scale>
          <a:sx n="89" d="100"/>
          <a:sy n="89" d="100"/>
        </p:scale>
        <p:origin x="1494" y="96"/>
      </p:cViewPr>
      <p:guideLst>
        <p:guide orient="horz" pos="2088"/>
        <p:guide pos="4176"/>
        <p:guide orient="horz" pos="360"/>
        <p:guide orient="horz" pos="2544"/>
        <p:guide orient="horz" pos="1368"/>
        <p:guide orient="horz" pos="2280"/>
      </p:guideLst>
    </p:cSldViewPr>
  </p:slideViewPr>
  <p:notesTextViewPr>
    <p:cViewPr>
      <p:scale>
        <a:sx n="3" d="2"/>
        <a:sy n="3" d="2"/>
      </p:scale>
      <p:origin x="0" y="0"/>
    </p:cViewPr>
  </p:notesTextViewPr>
  <p:sorterViewPr>
    <p:cViewPr varScale="1">
      <p:scale>
        <a:sx n="1" d="1"/>
        <a:sy n="1" d="1"/>
      </p:scale>
      <p:origin x="0" y="-1398"/>
    </p:cViewPr>
  </p:sorterViewPr>
  <p:notesViewPr>
    <p:cSldViewPr snapToGrid="0" showGuides="1">
      <p:cViewPr varScale="1">
        <p:scale>
          <a:sx n="84" d="100"/>
          <a:sy n="84" d="100"/>
        </p:scale>
        <p:origin x="39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3-9F70-4B54-827B-E8F2B1CBF4DC}"/>
              </c:ext>
            </c:extLst>
          </c:dPt>
          <c:dPt>
            <c:idx val="1"/>
            <c:bubble3D val="0"/>
            <c:spPr>
              <a:solidFill>
                <a:schemeClr val="tx1">
                  <a:lumMod val="75000"/>
                </a:schemeClr>
              </a:solidFill>
              <a:ln w="19050">
                <a:noFill/>
              </a:ln>
              <a:effectLst/>
            </c:spPr>
            <c:extLst>
              <c:ext xmlns:c16="http://schemas.microsoft.com/office/drawing/2014/chart" uri="{C3380CC4-5D6E-409C-BE32-E72D297353CC}">
                <c16:uniqueId val="{00000002-9F70-4B54-827B-E8F2B1CBF4DC}"/>
              </c:ext>
            </c:extLst>
          </c:dPt>
          <c:cat>
            <c:strRef>
              <c:f>Sheet1!$A$2:$A$3</c:f>
              <c:strCache>
                <c:ptCount val="2"/>
                <c:pt idx="0">
                  <c:v>1st Qtr</c:v>
                </c:pt>
                <c:pt idx="1">
                  <c:v>2nd Qtr</c:v>
                </c:pt>
              </c:strCache>
            </c:strRef>
          </c:cat>
          <c:val>
            <c:numRef>
              <c:f>Sheet1!$B$2:$B$3</c:f>
              <c:numCache>
                <c:formatCode>General</c:formatCode>
                <c:ptCount val="2"/>
                <c:pt idx="0">
                  <c:v>44</c:v>
                </c:pt>
                <c:pt idx="1">
                  <c:v>56</c:v>
                </c:pt>
              </c:numCache>
            </c:numRef>
          </c:val>
          <c:extLst>
            <c:ext xmlns:c16="http://schemas.microsoft.com/office/drawing/2014/chart" uri="{C3380CC4-5D6E-409C-BE32-E72D297353CC}">
              <c16:uniqueId val="{00000000-9F70-4B54-827B-E8F2B1CBF4DC}"/>
            </c:ext>
          </c:extLst>
        </c:ser>
        <c:dLbls>
          <c:showLegendKey val="0"/>
          <c:showVal val="0"/>
          <c:showCatName val="0"/>
          <c:showSerName val="0"/>
          <c:showPercent val="0"/>
          <c:showBubbleSize val="0"/>
          <c:showLeaderLines val="1"/>
        </c:dLbls>
        <c:firstSliceAng val="202"/>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0CDF6-24EE-4F2E-A610-F85C2EF9FA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D129CF-8AF1-4AD5-8643-C3250CEB6F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E7B0A-E999-44BA-89E1-44820B72E5C7}" type="datetimeFigureOut">
              <a:rPr lang="en-US" smtClean="0"/>
              <a:t>6/1/2021</a:t>
            </a:fld>
            <a:endParaRPr lang="en-US"/>
          </a:p>
        </p:txBody>
      </p:sp>
      <p:sp>
        <p:nvSpPr>
          <p:cNvPr id="4" name="Footer Placeholder 3">
            <a:extLst>
              <a:ext uri="{FF2B5EF4-FFF2-40B4-BE49-F238E27FC236}">
                <a16:creationId xmlns:a16="http://schemas.microsoft.com/office/drawing/2014/main" id="{1CDBBFB1-E7D8-4CA0-BDE5-7D959D6DDA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855B1E-FA09-48A6-9EDE-B39CC7BCB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2E85F-DDBE-46E5-B24F-792A572E3398}" type="slidenum">
              <a:rPr lang="en-US" smtClean="0"/>
              <a:t>‹#›</a:t>
            </a:fld>
            <a:endParaRPr lang="en-US"/>
          </a:p>
        </p:txBody>
      </p:sp>
    </p:spTree>
    <p:extLst>
      <p:ext uri="{BB962C8B-B14F-4D97-AF65-F5344CB8AC3E}">
        <p14:creationId xmlns:p14="http://schemas.microsoft.com/office/powerpoint/2010/main" val="320420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7233C-F793-48DF-AD8A-73FA9B440603}"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56EB5-BE71-4601-B5A8-57FE1194CE08}" type="slidenum">
              <a:rPr lang="en-US" smtClean="0"/>
              <a:t>‹#›</a:t>
            </a:fld>
            <a:endParaRPr lang="en-US"/>
          </a:p>
        </p:txBody>
      </p:sp>
    </p:spTree>
    <p:extLst>
      <p:ext uri="{BB962C8B-B14F-4D97-AF65-F5344CB8AC3E}">
        <p14:creationId xmlns:p14="http://schemas.microsoft.com/office/powerpoint/2010/main" val="77836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When we think about the future, it’s often not top-of-mind to think about the possibility of our untimely death or saving for a faraway retirement. Thinking about financial protection and retirement can seem overwhelming, but as your life changes so does your financial situation.</a:t>
            </a:r>
          </a:p>
        </p:txBody>
      </p:sp>
      <p:sp>
        <p:nvSpPr>
          <p:cNvPr id="4" name="Slide Number Placeholder 3"/>
          <p:cNvSpPr>
            <a:spLocks noGrp="1"/>
          </p:cNvSpPr>
          <p:nvPr>
            <p:ph type="sldNum" sz="quarter" idx="5"/>
          </p:nvPr>
        </p:nvSpPr>
        <p:spPr/>
        <p:txBody>
          <a:bodyPr/>
          <a:lstStyle/>
          <a:p>
            <a:fld id="{BBC56EB5-BE71-4601-B5A8-57FE1194CE08}" type="slidenum">
              <a:rPr lang="en-US" smtClean="0"/>
              <a:t>1</a:t>
            </a:fld>
            <a:endParaRPr lang="en-US"/>
          </a:p>
        </p:txBody>
      </p:sp>
    </p:spTree>
    <p:extLst>
      <p:ext uri="{BB962C8B-B14F-4D97-AF65-F5344CB8AC3E}">
        <p14:creationId xmlns:p14="http://schemas.microsoft.com/office/powerpoint/2010/main" val="78340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Even with a healthy lifestyle, none of us are invincible. Plus, there is no better time to get a policy than when you're healthy or young. A serious condition or chronic illness can make it tough to get an affordable policy.</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10</a:t>
            </a:fld>
            <a:endParaRPr lang="en-US"/>
          </a:p>
        </p:txBody>
      </p:sp>
    </p:spTree>
    <p:extLst>
      <p:ext uri="{BB962C8B-B14F-4D97-AF65-F5344CB8AC3E}">
        <p14:creationId xmlns:p14="http://schemas.microsoft.com/office/powerpoint/2010/main" val="317612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fontAlgn="auto">
              <a:lnSpc>
                <a:spcPct val="107000"/>
              </a:lnSpc>
              <a:buClrTx/>
              <a:buSzTx/>
              <a:buFontTx/>
              <a:buNone/>
              <a:tabLst/>
              <a:defRPr/>
            </a:pPr>
            <a:r>
              <a:rPr lang="en-US" dirty="0">
                <a:latin typeface="Arial" panose="020B0604020202020204" pitchFamily="34" charset="0"/>
                <a:cs typeface="Arial" panose="020B0604020202020204" pitchFamily="34" charset="0"/>
              </a:rPr>
              <a:t>Sure, there's no requirement to have life insurance and no one is forcing you to buy a policy. It's not something we want to think about, the what-ifs in life, but planning for the unknown protects your loved ones and their future. It helps ensure that your "eventually" doesn't turn into your loved ones' "if only." </a:t>
            </a:r>
          </a:p>
        </p:txBody>
      </p:sp>
      <p:sp>
        <p:nvSpPr>
          <p:cNvPr id="4" name="Slide Number Placeholder 3"/>
          <p:cNvSpPr>
            <a:spLocks noGrp="1"/>
          </p:cNvSpPr>
          <p:nvPr>
            <p:ph type="sldNum" sz="quarter" idx="5"/>
          </p:nvPr>
        </p:nvSpPr>
        <p:spPr/>
        <p:txBody>
          <a:bodyPr/>
          <a:lstStyle/>
          <a:p>
            <a:fld id="{BBC56EB5-BE71-4601-B5A8-57FE1194CE08}" type="slidenum">
              <a:rPr lang="en-US" smtClean="0"/>
              <a:t>11</a:t>
            </a:fld>
            <a:endParaRPr lang="en-US"/>
          </a:p>
        </p:txBody>
      </p:sp>
    </p:spTree>
    <p:extLst>
      <p:ext uri="{BB962C8B-B14F-4D97-AF65-F5344CB8AC3E}">
        <p14:creationId xmlns:p14="http://schemas.microsoft.com/office/powerpoint/2010/main" val="235239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Life insurance can help cover burial costs or final expenses.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It also provides your family with a financial safety net. In the event of your death, a life insurance benefit payment can: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Help loved ones maintain their standard of living, despite the loss of your earnings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Cover mortgage payments or pay off the balance so your family can stay in their home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Provide college funding in the event of your death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Leave a legacy for loved ones or charitable organizations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Possibly provide living benefits in the event of a chronic, critical and/or terminal illness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Protect your business through a “buy/sell” agreement funded with life insurance proceeds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Cover estate taxes and other liabilities so that survivors can avoid the sale of a home or business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Help a surviving spouse continue saving for retirement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Complement your retirement income</a:t>
            </a:r>
          </a:p>
        </p:txBody>
      </p:sp>
      <p:sp>
        <p:nvSpPr>
          <p:cNvPr id="4" name="Slide Number Placeholder 3"/>
          <p:cNvSpPr>
            <a:spLocks noGrp="1"/>
          </p:cNvSpPr>
          <p:nvPr>
            <p:ph type="sldNum" sz="quarter" idx="5"/>
          </p:nvPr>
        </p:nvSpPr>
        <p:spPr/>
        <p:txBody>
          <a:bodyPr/>
          <a:lstStyle/>
          <a:p>
            <a:fld id="{BBC56EB5-BE71-4601-B5A8-57FE1194CE08}" type="slidenum">
              <a:rPr lang="en-US" smtClean="0"/>
              <a:t>12</a:t>
            </a:fld>
            <a:endParaRPr lang="en-US"/>
          </a:p>
        </p:txBody>
      </p:sp>
    </p:spTree>
    <p:extLst>
      <p:ext uri="{BB962C8B-B14F-4D97-AF65-F5344CB8AC3E}">
        <p14:creationId xmlns:p14="http://schemas.microsoft.com/office/powerpoint/2010/main" val="169450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Arial" panose="020B0604020202020204" pitchFamily="34" charset="0"/>
                <a:cs typeface="Arial" panose="020B0604020202020204" pitchFamily="34" charset="0"/>
              </a:rPr>
              <a:t>Now that we’ve addressed the value life insurance can bring to your financial plan, let’s look at the different types of life insurance policies that you could consider. </a:t>
            </a:r>
          </a:p>
        </p:txBody>
      </p:sp>
      <p:sp>
        <p:nvSpPr>
          <p:cNvPr id="4" name="Slide Number Placeholder 3"/>
          <p:cNvSpPr>
            <a:spLocks noGrp="1"/>
          </p:cNvSpPr>
          <p:nvPr>
            <p:ph type="sldNum" sz="quarter" idx="5"/>
          </p:nvPr>
        </p:nvSpPr>
        <p:spPr/>
        <p:txBody>
          <a:bodyPr/>
          <a:lstStyle/>
          <a:p>
            <a:fld id="{BBC56EB5-BE71-4601-B5A8-57FE1194CE08}" type="slidenum">
              <a:rPr lang="en-US" smtClean="0"/>
              <a:t>13</a:t>
            </a:fld>
            <a:endParaRPr lang="en-US"/>
          </a:p>
        </p:txBody>
      </p:sp>
    </p:spTree>
    <p:extLst>
      <p:ext uri="{BB962C8B-B14F-4D97-AF65-F5344CB8AC3E}">
        <p14:creationId xmlns:p14="http://schemas.microsoft.com/office/powerpoint/2010/main" val="139290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Arial" panose="020B0604020202020204" pitchFamily="34" charset="0"/>
                <a:cs typeface="Arial" panose="020B0604020202020204" pitchFamily="34" charset="0"/>
              </a:rPr>
              <a:t>When you buy life insurance, there are typically two basic types to consider based on your needs: term and permanent. Both products provide a death benefit, but they each focus on different needs, priorities and budgets. </a:t>
            </a:r>
          </a:p>
          <a:p>
            <a:pPr>
              <a:lnSpc>
                <a:spcPct val="107000"/>
              </a:lnSpc>
              <a:spcAft>
                <a:spcPts val="800"/>
              </a:spcAft>
            </a:pPr>
            <a:r>
              <a:rPr lang="en-US" dirty="0">
                <a:latin typeface="Arial" panose="020B0604020202020204" pitchFamily="34" charset="0"/>
                <a:cs typeface="Arial" panose="020B0604020202020204" pitchFamily="34" charset="0"/>
              </a:rPr>
              <a:t>Term life insurance generally provides protection for a set period. In contrast, permanent insurance, such as whole and universal life, can provide lifetime coverage. What is best for you depends on several factors we'll discuss.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14</a:t>
            </a:fld>
            <a:endParaRPr lang="en-US"/>
          </a:p>
        </p:txBody>
      </p:sp>
    </p:spTree>
    <p:extLst>
      <p:ext uri="{BB962C8B-B14F-4D97-AF65-F5344CB8AC3E}">
        <p14:creationId xmlns:p14="http://schemas.microsoft.com/office/powerpoint/2010/main" val="357384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Term life insurance provides pure death benefit coverage for a specific period. It is usually a less expensive option than permanent life insurance. Many term products also offer the ability to convert your policy into longer lasting coverage later, giving you the flexibility to adjust as your needs change.</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Term can be a good choice when you know your need for coverage will disappear in the future.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While term is typically the least expensive, there is no cash value for you to access down the road. Your renewal premiums can be costly if you extend your coverage beyond your guaranteed term without converting first. Converting your policy to permanent coverage may require additional medical or underwriting requirements.</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15</a:t>
            </a:fld>
            <a:endParaRPr lang="en-US"/>
          </a:p>
        </p:txBody>
      </p:sp>
    </p:spTree>
    <p:extLst>
      <p:ext uri="{BB962C8B-B14F-4D97-AF65-F5344CB8AC3E}">
        <p14:creationId xmlns:p14="http://schemas.microsoft.com/office/powerpoint/2010/main" val="191391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You may want to consider term life insurance if you:</a:t>
            </a:r>
          </a:p>
          <a:p>
            <a:pPr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Have a limited budget</a:t>
            </a:r>
          </a:p>
          <a:p>
            <a:pPr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Have a family with young children</a:t>
            </a:r>
          </a:p>
          <a:p>
            <a:pPr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Have outstanding debts, like a mortgage or medical bills </a:t>
            </a:r>
          </a:p>
          <a:p>
            <a:pPr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Need to supplement existing life insurance coverage</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16</a:t>
            </a:fld>
            <a:endParaRPr lang="en-US"/>
          </a:p>
        </p:txBody>
      </p:sp>
    </p:spTree>
    <p:extLst>
      <p:ext uri="{BB962C8B-B14F-4D97-AF65-F5344CB8AC3E}">
        <p14:creationId xmlns:p14="http://schemas.microsoft.com/office/powerpoint/2010/main" val="78034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7000"/>
              </a:lnSpc>
              <a:spcBef>
                <a:spcPts val="0"/>
              </a:spcBef>
              <a:spcAft>
                <a:spcPts val="800"/>
              </a:spcAft>
              <a:buClrTx/>
              <a:buSzTx/>
              <a:buFontTx/>
              <a:buNone/>
              <a:tabLst/>
              <a:defRPr/>
            </a:pPr>
            <a:r>
              <a:rPr lang="en-US" dirty="0">
                <a:latin typeface="Arial" panose="020B0604020202020204" pitchFamily="34" charset="0"/>
                <a:cs typeface="Arial" panose="020B0604020202020204" pitchFamily="34" charset="0"/>
              </a:rPr>
              <a:t>Permanent life insurance provides coverage that can last a lifetime and can be tailored to your specific needs. There are several types of permanent insurance, all of which can offer advantages outside of death benefit protection.</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17</a:t>
            </a:fld>
            <a:endParaRPr lang="en-US"/>
          </a:p>
        </p:txBody>
      </p:sp>
    </p:spTree>
    <p:extLst>
      <p:ext uri="{BB962C8B-B14F-4D97-AF65-F5344CB8AC3E}">
        <p14:creationId xmlns:p14="http://schemas.microsoft.com/office/powerpoint/2010/main" val="239394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key advantage of permanent life insurance policies is that some offer cash value accumulation potential. When you purchase a properly structured cash value life insurance policy, any earnings will grow tax deferred and you can access the policy value with tax-free withdrawals (up to the sum of your premium payments) and policy loans. This tax-advantaged strategy can help you diversify your portfolio and make the most of your savings.</a:t>
            </a:r>
          </a:p>
          <a:p>
            <a:endParaRPr lang="en-US" dirty="0"/>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18</a:t>
            </a:fld>
            <a:endParaRPr lang="en-US"/>
          </a:p>
        </p:txBody>
      </p:sp>
    </p:spTree>
    <p:extLst>
      <p:ext uri="{BB962C8B-B14F-4D97-AF65-F5344CB8AC3E}">
        <p14:creationId xmlns:p14="http://schemas.microsoft.com/office/powerpoint/2010/main" val="184520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7000"/>
              </a:lnSpc>
              <a:spcBef>
                <a:spcPts val="0"/>
              </a:spcBef>
              <a:spcAft>
                <a:spcPts val="800"/>
              </a:spcAft>
              <a:buClrTx/>
              <a:buSzTx/>
              <a:buFontTx/>
              <a:buNone/>
              <a:tabLst/>
              <a:defRPr/>
            </a:pPr>
            <a:r>
              <a:rPr lang="en-US" dirty="0">
                <a:latin typeface="Arial" panose="020B0604020202020204" pitchFamily="34" charset="0"/>
                <a:cs typeface="Arial" panose="020B0604020202020204" pitchFamily="34" charset="0"/>
              </a:rPr>
              <a:t>Whole life is a straightforward policy with a level premium (meaning it never increases). It offers a death benefit and cash-value potential. While it provides lifetime coverage at a fixed interest rate for cash-value growth, it is typically the most expensive. It cannot be adjusted down the road when your needs change.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19</a:t>
            </a:fld>
            <a:endParaRPr lang="en-US"/>
          </a:p>
        </p:txBody>
      </p:sp>
    </p:spTree>
    <p:extLst>
      <p:ext uri="{BB962C8B-B14F-4D97-AF65-F5344CB8AC3E}">
        <p14:creationId xmlns:p14="http://schemas.microsoft.com/office/powerpoint/2010/main" val="212591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But take a moment to think about any financial impacts if something happened to you or a loved one. How long could you maintain your lifestyle? Do you have loved ones who depend on your income?</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If you think your family’s security would be impacted, you’re not alone. In a recent study, more than 44% of all households would feel adverse financial impacts within 6 months if a primary wage earner were to pass away. And, more than a quarter would feel the effect in just one month.</a:t>
            </a:r>
          </a:p>
          <a:p>
            <a:endParaRPr lang="en-US" sz="1200" dirty="0"/>
          </a:p>
        </p:txBody>
      </p:sp>
      <p:sp>
        <p:nvSpPr>
          <p:cNvPr id="4" name="Slide Number Placeholder 3"/>
          <p:cNvSpPr>
            <a:spLocks noGrp="1"/>
          </p:cNvSpPr>
          <p:nvPr>
            <p:ph type="sldNum" sz="quarter" idx="5"/>
          </p:nvPr>
        </p:nvSpPr>
        <p:spPr/>
        <p:txBody>
          <a:bodyPr/>
          <a:lstStyle/>
          <a:p>
            <a:fld id="{BBC56EB5-BE71-4601-B5A8-57FE1194CE08}" type="slidenum">
              <a:rPr lang="en-US" smtClean="0"/>
              <a:t>2</a:t>
            </a:fld>
            <a:endParaRPr lang="en-US"/>
          </a:p>
        </p:txBody>
      </p:sp>
    </p:spTree>
    <p:extLst>
      <p:ext uri="{BB962C8B-B14F-4D97-AF65-F5344CB8AC3E}">
        <p14:creationId xmlns:p14="http://schemas.microsoft.com/office/powerpoint/2010/main" val="152684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Universal life insurance is a popular product that offers more flexibility around your death benefit and premium payment amounts. It also provides a lifetime death benefit that can offer cash-value growth.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Universal life may be more expensive than term and its features can be confusing. Also, consider that the interest rate may be lower than other investments.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20</a:t>
            </a:fld>
            <a:endParaRPr lang="en-US"/>
          </a:p>
        </p:txBody>
      </p:sp>
    </p:spTree>
    <p:extLst>
      <p:ext uri="{BB962C8B-B14F-4D97-AF65-F5344CB8AC3E}">
        <p14:creationId xmlns:p14="http://schemas.microsoft.com/office/powerpoint/2010/main" val="2899109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With indexed universal life, the cash-value accumulation potential is based on positive changes in one or more stock market indices with your earnings typically protected from any downside risk. It also offers lifetime death benefit coverage with flexible premiums.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However, the policy fees and expenses may be higher than others due to the indexes. Your earning potential is lower than a variable universal life due to rate caps.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Here’s what variable life insurance can offer.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21</a:t>
            </a:fld>
            <a:endParaRPr lang="en-US"/>
          </a:p>
        </p:txBody>
      </p:sp>
    </p:spTree>
    <p:extLst>
      <p:ext uri="{BB962C8B-B14F-4D97-AF65-F5344CB8AC3E}">
        <p14:creationId xmlns:p14="http://schemas.microsoft.com/office/powerpoint/2010/main" val="93558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Like all its permanent protection counterparts, this product offers lifetime death benefit coverage with cash-value growth potential. You can make flexible premiums with this product and choose where to invest your money. These premiums are allocated to a sub-account that offers greater cash-value accumulation potential than the others.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Because your money is invested, you do run the risk of losing money. There are also higher investment expenses and premiums required to keep the policy in force.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22</a:t>
            </a:fld>
            <a:endParaRPr lang="en-US"/>
          </a:p>
        </p:txBody>
      </p:sp>
    </p:spTree>
    <p:extLst>
      <p:ext uri="{BB962C8B-B14F-4D97-AF65-F5344CB8AC3E}">
        <p14:creationId xmlns:p14="http://schemas.microsoft.com/office/powerpoint/2010/main" val="2560177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You may want to consider permanent insurance if you: </a:t>
            </a:r>
          </a:p>
          <a:p>
            <a:pPr marL="228600" marR="0" lvl="0" indent="-2286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Need your coverage to last a lifetime</a:t>
            </a:r>
          </a:p>
          <a:p>
            <a:pPr marL="228600" marR="0" lvl="0" indent="-2286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Want both a death benefit and the potential for tax-advantaged cash    value growth</a:t>
            </a:r>
          </a:p>
          <a:p>
            <a:pPr marL="228600" marR="0" lvl="0" indent="-2286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Wish to access your policy’s cash value through loans or withdrawals (typically for estate planning, wealth transfers or retirement planning)</a:t>
            </a:r>
          </a:p>
          <a:p>
            <a:pPr marL="228600" marR="0" lvl="0" indent="-228600">
              <a:lnSpc>
                <a:spcPct val="107000"/>
              </a:lnSpc>
              <a:spcBef>
                <a:spcPts val="0"/>
              </a:spcBef>
              <a:spcAft>
                <a:spcPts val="800"/>
              </a:spcAft>
              <a:buFont typeface="Arial" panose="020B0604020202020204" pitchFamily="34" charset="0"/>
              <a:buChar char="•"/>
              <a:tabLst>
                <a:tab pos="457200" algn="l"/>
              </a:tabLst>
            </a:pPr>
            <a:r>
              <a:rPr lang="en-US" dirty="0">
                <a:latin typeface="Arial" panose="020B0604020202020204" pitchFamily="34" charset="0"/>
                <a:cs typeface="Arial" panose="020B0604020202020204" pitchFamily="34" charset="0"/>
              </a:rPr>
              <a:t>Need a solution for advanced planning, such as business continuation            or key person protection</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23</a:t>
            </a:fld>
            <a:endParaRPr lang="en-US"/>
          </a:p>
        </p:txBody>
      </p:sp>
    </p:spTree>
    <p:extLst>
      <p:ext uri="{BB962C8B-B14F-4D97-AF65-F5344CB8AC3E}">
        <p14:creationId xmlns:p14="http://schemas.microsoft.com/office/powerpoint/2010/main" val="292612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pPr>
              <a:lnSpc>
                <a:spcPct val="107000"/>
              </a:lnSpc>
              <a:spcAft>
                <a:spcPts val="800"/>
              </a:spcAft>
            </a:pPr>
            <a:r>
              <a:rPr lang="en-US" dirty="0">
                <a:latin typeface="Arial" panose="020B0604020202020204" pitchFamily="34" charset="0"/>
                <a:cs typeface="Arial" panose="020B0604020202020204" pitchFamily="34" charset="0"/>
              </a:rPr>
              <a:t>Now that we’ve gone through the basics of life insurance, why it’s important and what products are available, let’s address a few outstanding questions.</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Perhaps you’re wondering, </a:t>
            </a:r>
            <a:r>
              <a:rPr lang="en-US" b="1" dirty="0">
                <a:effectLst/>
                <a:latin typeface="Arial" panose="020B0604020202020204" pitchFamily="34" charset="0"/>
                <a:ea typeface="Calibri" panose="020F0502020204030204" pitchFamily="34" charset="0"/>
                <a:cs typeface="Arial" panose="020B0604020202020204" pitchFamily="34" charset="0"/>
              </a:rPr>
              <a:t>“How much life insurance do I need?”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I can help you with a needs analysis, which provides the framework for your plan.</a:t>
            </a:r>
          </a:p>
          <a:p>
            <a:pPr marL="0" marR="0">
              <a:lnSpc>
                <a:spcPct val="107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If you’re thinking, “What type of life insurance is best for me?”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We'll take your age, the purpose of your policy, the coverage amount needed, how long you'd like protection, policy risk and budget all into consideration.</a:t>
            </a:r>
          </a:p>
          <a:p>
            <a:pPr marL="0" marR="0">
              <a:lnSpc>
                <a:spcPct val="107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We all want to know how much things will cost, so you’re probably asking, “How much will the premiums cost?”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Premium amounts vary by the insurance company and are based on statistical calculations. When you are ready, we will go over these details together.</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24</a:t>
            </a:fld>
            <a:endParaRPr lang="en-US"/>
          </a:p>
        </p:txBody>
      </p:sp>
    </p:spTree>
    <p:extLst>
      <p:ext uri="{BB962C8B-B14F-4D97-AF65-F5344CB8AC3E}">
        <p14:creationId xmlns:p14="http://schemas.microsoft.com/office/powerpoint/2010/main" val="20907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One last important point to note is that purchasing any life insurance isn't a one-time transaction. As your life changes, so will your life insurance needs.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It's wise that we review your coverage periodically. This makes sure you have the most relevant and beneficial life insurance at every stage of your life.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C56EB5-BE71-4601-B5A8-57FE1194CE08}" type="slidenum">
              <a:rPr lang="en-US" smtClean="0"/>
              <a:t>25</a:t>
            </a:fld>
            <a:endParaRPr lang="en-US"/>
          </a:p>
        </p:txBody>
      </p:sp>
    </p:spTree>
    <p:extLst>
      <p:ext uri="{BB962C8B-B14F-4D97-AF65-F5344CB8AC3E}">
        <p14:creationId xmlns:p14="http://schemas.microsoft.com/office/powerpoint/2010/main" val="1809231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Consider the plans you have in place today and if they are meeting your current and future needs. If there are some coverage gaps, let's set up some time to discuss a plan for moving forward. Life insurance is an important part of a sound financial plan and it can help ensure the protection you need for the unexpected.</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I am here to walk you through each step and answer any questions. There are a few easy steps we can walk through together to see how much and what kind of life insurance is right for you.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Let's set up a time to discuss this further after you've had a chance to digest this information. I look forward to connecting with you.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26</a:t>
            </a:fld>
            <a:endParaRPr lang="en-US"/>
          </a:p>
        </p:txBody>
      </p:sp>
    </p:spTree>
    <p:extLst>
      <p:ext uri="{BB962C8B-B14F-4D97-AF65-F5344CB8AC3E}">
        <p14:creationId xmlns:p14="http://schemas.microsoft.com/office/powerpoint/2010/main" val="98320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BC56EB5-BE71-4601-B5A8-57FE1194CE08}" type="slidenum">
              <a:rPr lang="en-US" smtClean="0"/>
              <a:t>27</a:t>
            </a:fld>
            <a:endParaRPr lang="en-US"/>
          </a:p>
        </p:txBody>
      </p:sp>
    </p:spTree>
    <p:extLst>
      <p:ext uri="{BB962C8B-B14F-4D97-AF65-F5344CB8AC3E}">
        <p14:creationId xmlns:p14="http://schemas.microsoft.com/office/powerpoint/2010/main" val="215105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truth is, life insurance is an important part of your financial plan, regardless of age, income or life stage. Whether you’re just starting out in your career or planning for retirement, life insurance can be a powerful tool to help you better protect your family’s financial future or fund your retirement.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Today, I’ll guide you through some life insurance basics, so you have a better understanding of why life insurance is important and how it can add value.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We’ll start by digging into what life insurance can do for you, while also addressing the reasons many of us put off the life insurance conversation in the first place. Then, we’ll dig into what life insurance can do for you and what type of policy could be right for you.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Arial" panose="020B0604020202020204" pitchFamily="34" charset="0"/>
                <a:ea typeface="Calibri" panose="020F0502020204030204" pitchFamily="34" charset="0"/>
              </a:rPr>
              <a:t>By the end of our time together, you should feel more confident about how life insurance fits into your financial plan and how it can be used to protect you, your family, and your retirement. Then we’ll wrap up with any questions and talk through next steps. </a:t>
            </a:r>
            <a:endParaRPr lang="en-US" sz="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C56EB5-BE71-4601-B5A8-57FE1194CE08}" type="slidenum">
              <a:rPr lang="en-US" smtClean="0"/>
              <a:t>3</a:t>
            </a:fld>
            <a:endParaRPr lang="en-US"/>
          </a:p>
        </p:txBody>
      </p:sp>
    </p:spTree>
    <p:extLst>
      <p:ext uri="{BB962C8B-B14F-4D97-AF65-F5344CB8AC3E}">
        <p14:creationId xmlns:p14="http://schemas.microsoft.com/office/powerpoint/2010/main" val="70631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latin typeface="Arial" panose="020B0604020202020204" pitchFamily="34" charset="0"/>
                <a:cs typeface="Arial" panose="020B0604020202020204" pitchFamily="34" charset="0"/>
              </a:rPr>
              <a:t>Life insurance is a sensitive topic, but it certainly provides added security for your family if you pass away unexpectedly. And it can offer benefits to you while you're alive. Let's look at how life insurance provides protection and how its benefits can be used. </a:t>
            </a:r>
          </a:p>
          <a:p>
            <a:pPr marL="0" marR="0">
              <a:lnSpc>
                <a:spcPct val="107000"/>
              </a:lnSpc>
              <a:spcBef>
                <a:spcPts val="0"/>
              </a:spcBef>
              <a:spcAft>
                <a:spcPts val="80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Life insurance can help cover burial costs or final expenses, but it also provides your family with a financial safety net. In the event of your death, a life insurance benefit payment can: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Help loved ones maintain their standard of living, despite the loss of your earnings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Cover mortgage payments or pay off the balance so your family can stay in their home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Provide college funding in the event of your death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Leave a legacy for loved ones or charitable organizations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Possibly provide living benefits in the event of a chronic, critical and/or terminal illness</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Protect your business through a “buy/sell” agreement funded with life insurance proceeds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Cover estate taxes and other liabilities so that survivors can avoid the sale of a home or business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Help a surviving spouse continue saving for retirement </a:t>
            </a:r>
          </a:p>
          <a:p>
            <a:pPr marL="171450" marR="0" lvl="0" indent="-171450">
              <a:lnSpc>
                <a:spcPct val="90000"/>
              </a:lnSpc>
              <a:spcBef>
                <a:spcPts val="0"/>
              </a:spcBef>
              <a:spcAft>
                <a:spcPts val="600"/>
              </a:spcAft>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Complement your retirement income</a:t>
            </a:r>
          </a:p>
        </p:txBody>
      </p:sp>
      <p:sp>
        <p:nvSpPr>
          <p:cNvPr id="4" name="Slide Number Placeholder 3"/>
          <p:cNvSpPr>
            <a:spLocks noGrp="1"/>
          </p:cNvSpPr>
          <p:nvPr>
            <p:ph type="sldNum" sz="quarter" idx="5"/>
          </p:nvPr>
        </p:nvSpPr>
        <p:spPr/>
        <p:txBody>
          <a:bodyPr/>
          <a:lstStyle/>
          <a:p>
            <a:fld id="{BBC56EB5-BE71-4601-B5A8-57FE1194CE08}" type="slidenum">
              <a:rPr lang="en-US" smtClean="0"/>
              <a:t>4</a:t>
            </a:fld>
            <a:endParaRPr lang="en-US"/>
          </a:p>
        </p:txBody>
      </p:sp>
    </p:spTree>
    <p:extLst>
      <p:ext uri="{BB962C8B-B14F-4D97-AF65-F5344CB8AC3E}">
        <p14:creationId xmlns:p14="http://schemas.microsoft.com/office/powerpoint/2010/main" val="163060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Life insurance is intended to protect your family financially in the event of your death. But even knowing this, it's easy to put off the life insurance conversation for several reasons. Let’s talk through a few of those.</a:t>
            </a:r>
          </a:p>
        </p:txBody>
      </p:sp>
      <p:sp>
        <p:nvSpPr>
          <p:cNvPr id="4" name="Slide Number Placeholder 3"/>
          <p:cNvSpPr>
            <a:spLocks noGrp="1"/>
          </p:cNvSpPr>
          <p:nvPr>
            <p:ph type="sldNum" sz="quarter" idx="5"/>
          </p:nvPr>
        </p:nvSpPr>
        <p:spPr/>
        <p:txBody>
          <a:bodyPr/>
          <a:lstStyle/>
          <a:p>
            <a:fld id="{BBC56EB5-BE71-4601-B5A8-57FE1194CE08}" type="slidenum">
              <a:rPr lang="en-US" smtClean="0"/>
              <a:t>5</a:t>
            </a:fld>
            <a:endParaRPr lang="en-US"/>
          </a:p>
        </p:txBody>
      </p:sp>
    </p:spTree>
    <p:extLst>
      <p:ext uri="{BB962C8B-B14F-4D97-AF65-F5344CB8AC3E}">
        <p14:creationId xmlns:p14="http://schemas.microsoft.com/office/powerpoint/2010/main" val="77225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u="none"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Have you ever thought: </a:t>
            </a:r>
            <a:r>
              <a:rPr lang="en-US" b="1" dirty="0">
                <a:effectLst/>
                <a:latin typeface="Arial" panose="020B0604020202020204" pitchFamily="34" charset="0"/>
                <a:ea typeface="Calibri" panose="020F0502020204030204" pitchFamily="34" charset="0"/>
                <a:cs typeface="Arial" panose="020B0604020202020204" pitchFamily="34" charset="0"/>
              </a:rPr>
              <a:t>"I can't afford life insurance."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Budgeted expenses like rent, car payments, day care and student loans make it hard to prioritize life insurance or make it a “necessity when money is tight.</a:t>
            </a:r>
          </a:p>
          <a:p>
            <a:pPr marL="0" marR="0">
              <a:spcBef>
                <a:spcPts val="0"/>
              </a:spcBef>
              <a:spcAft>
                <a:spcPts val="600"/>
              </a:spcAft>
            </a:pPr>
            <a:r>
              <a:rPr lang="en-US" u="none"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But the reality is life insurance is often not nearly as expensive as people think. For example, a 35-year-old female, select preferred, can get $250,000 in death benefit coverage for $1.25 a day. That basically comes down to a good policy for less than the cost of a daily cup of coffee at your local coffee shop.</a:t>
            </a:r>
          </a:p>
        </p:txBody>
      </p:sp>
      <p:sp>
        <p:nvSpPr>
          <p:cNvPr id="4" name="Slide Number Placeholder 3"/>
          <p:cNvSpPr>
            <a:spLocks noGrp="1"/>
          </p:cNvSpPr>
          <p:nvPr>
            <p:ph type="sldNum" sz="quarter" idx="5"/>
          </p:nvPr>
        </p:nvSpPr>
        <p:spPr/>
        <p:txBody>
          <a:bodyPr/>
          <a:lstStyle/>
          <a:p>
            <a:fld id="{BBC56EB5-BE71-4601-B5A8-57FE1194CE08}" type="slidenum">
              <a:rPr lang="en-US" smtClean="0"/>
              <a:t>6</a:t>
            </a:fld>
            <a:endParaRPr lang="en-US"/>
          </a:p>
        </p:txBody>
      </p:sp>
    </p:spTree>
    <p:extLst>
      <p:ext uri="{BB962C8B-B14F-4D97-AF65-F5344CB8AC3E}">
        <p14:creationId xmlns:p14="http://schemas.microsoft.com/office/powerpoint/2010/main" val="77226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Here’s another thought you may have had: I’m covered through my employer’s life insurance benefit – and that’s enough.</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Perhaps you signed up when you started at your job and you check the box every open enrollment. It's a great benefit to have.</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 </a:t>
            </a: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However, these policies typically only cover 1-2 times your annual salary. While that may seem sufficient, it may not be enough when you add up all your loved ones' expenses in your absence. In fact, most finance experts recommend having at least 10 times your current annual </a:t>
            </a:r>
            <a:r>
              <a:rPr lang="en-US" sz="1200" kern="1200" dirty="0">
                <a:solidFill>
                  <a:schemeClr val="tx1"/>
                </a:solidFill>
                <a:latin typeface="Arial" panose="020B0604020202020204" pitchFamily="34" charset="0"/>
                <a:ea typeface="+mn-ea"/>
                <a:cs typeface="Arial" panose="020B0604020202020204" pitchFamily="34" charset="0"/>
              </a:rPr>
              <a:t>income and underwriting factors may allow for up to 49 times the current income for couples.</a:t>
            </a:r>
          </a:p>
          <a:p>
            <a:pPr marR="0">
              <a:lnSpc>
                <a:spcPct val="107000"/>
              </a:lnSpc>
              <a:spcBef>
                <a:spcPts val="0"/>
              </a:spcBef>
              <a:spcAft>
                <a:spcPts val="800"/>
              </a:spcAft>
            </a:pPr>
            <a:endParaRPr lang="en-US" sz="1200" kern="1200" dirty="0">
              <a:solidFill>
                <a:schemeClr val="tx1"/>
              </a:solidFill>
              <a:latin typeface="Arial" panose="020B0604020202020204" pitchFamily="34" charset="0"/>
              <a:ea typeface="+mn-ea"/>
              <a:cs typeface="Arial" panose="020B0604020202020204" pitchFamily="34" charset="0"/>
            </a:endParaRPr>
          </a:p>
          <a:p>
            <a:pPr marR="0">
              <a:lnSpc>
                <a:spcPct val="107000"/>
              </a:lnSpc>
              <a:spcBef>
                <a:spcPts val="0"/>
              </a:spcBef>
              <a:spcAft>
                <a:spcPts val="800"/>
              </a:spcAft>
            </a:pPr>
            <a:r>
              <a:rPr lang="en-US" dirty="0">
                <a:latin typeface="Arial" panose="020B0604020202020204" pitchFamily="34" charset="0"/>
                <a:cs typeface="Arial" panose="020B0604020202020204" pitchFamily="34" charset="0"/>
              </a:rPr>
              <a:t>Also, what if you were to leave your job? With most employer-owned life insurance, you would lose your coverage. </a:t>
            </a:r>
            <a:r>
              <a:rPr lang="en-US" sz="1200" kern="1200" dirty="0">
                <a:solidFill>
                  <a:schemeClr val="tx1"/>
                </a:solidFill>
                <a:latin typeface="Arial" panose="020B0604020202020204" pitchFamily="34" charset="0"/>
                <a:ea typeface="+mn-ea"/>
                <a:cs typeface="Arial" panose="020B0604020202020204" pitchFamily="34" charset="0"/>
              </a:rPr>
              <a:t>And you risk being uninsurable when you leave an employer.</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7</a:t>
            </a:fld>
            <a:endParaRPr lang="en-US"/>
          </a:p>
        </p:txBody>
      </p:sp>
    </p:spTree>
    <p:extLst>
      <p:ext uri="{BB962C8B-B14F-4D97-AF65-F5344CB8AC3E}">
        <p14:creationId xmlns:p14="http://schemas.microsoft.com/office/powerpoint/2010/main" val="398225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latin typeface="Arial" panose="020B0604020202020204" pitchFamily="34" charset="0"/>
                <a:cs typeface="Arial" panose="020B0604020202020204" pitchFamily="34" charset="0"/>
              </a:rPr>
              <a:t>As life expectancy grows and retirements become longer, more retirees are finding that traditional retirement savings methods may not be enough. Life insurance may not be the first thing you think of as a tool for retirement planning, but it can provide an additional way to save for retirement due to its tax-advantaged treatment</a:t>
            </a:r>
            <a:r>
              <a:rPr lang="en-US" sz="1200" kern="1200" dirty="0">
                <a:solidFill>
                  <a:schemeClr val="tx1"/>
                </a:solidFill>
                <a:latin typeface="Arial" panose="020B0604020202020204" pitchFamily="34" charset="0"/>
                <a:ea typeface="+mn-ea"/>
                <a:cs typeface="Arial" panose="020B0604020202020204" pitchFamily="34" charset="0"/>
              </a:rPr>
              <a:t>. It's also a tool to fully fund a retirement plan for your surviving spouse in the event of your death.</a:t>
            </a:r>
          </a:p>
        </p:txBody>
      </p:sp>
      <p:sp>
        <p:nvSpPr>
          <p:cNvPr id="4" name="Slide Number Placeholder 3"/>
          <p:cNvSpPr>
            <a:spLocks noGrp="1"/>
          </p:cNvSpPr>
          <p:nvPr>
            <p:ph type="sldNum" sz="quarter" idx="5"/>
          </p:nvPr>
        </p:nvSpPr>
        <p:spPr/>
        <p:txBody>
          <a:bodyPr/>
          <a:lstStyle/>
          <a:p>
            <a:fld id="{BBC56EB5-BE71-4601-B5A8-57FE1194CE08}" type="slidenum">
              <a:rPr lang="en-US" smtClean="0"/>
              <a:t>8</a:t>
            </a:fld>
            <a:endParaRPr lang="en-US"/>
          </a:p>
        </p:txBody>
      </p:sp>
    </p:spTree>
    <p:extLst>
      <p:ext uri="{BB962C8B-B14F-4D97-AF65-F5344CB8AC3E}">
        <p14:creationId xmlns:p14="http://schemas.microsoft.com/office/powerpoint/2010/main" val="83768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fontAlgn="auto">
              <a:lnSpc>
                <a:spcPct val="107000"/>
              </a:lnSpc>
              <a:buClrTx/>
              <a:buSzTx/>
              <a:buFontTx/>
              <a:buNone/>
              <a:tabLst/>
              <a:defRPr/>
            </a:pPr>
            <a:r>
              <a:rPr lang="en-US" dirty="0">
                <a:latin typeface="Arial" panose="020B0604020202020204" pitchFamily="34" charset="0"/>
                <a:cs typeface="Arial" panose="020B0604020202020204" pitchFamily="34" charset="0"/>
              </a:rPr>
              <a:t>Children are one of the primary motivators for people to get life insurance. But think about anyone who could suffer financially from your loss: your spouse, your parents, or a sibling. Life insurance goes a long way to make sure your loved ones are protected. </a:t>
            </a:r>
          </a:p>
          <a:p>
            <a:endParaRPr lang="en-US" dirty="0"/>
          </a:p>
        </p:txBody>
      </p:sp>
      <p:sp>
        <p:nvSpPr>
          <p:cNvPr id="4" name="Slide Number Placeholder 3"/>
          <p:cNvSpPr>
            <a:spLocks noGrp="1"/>
          </p:cNvSpPr>
          <p:nvPr>
            <p:ph type="sldNum" sz="quarter" idx="5"/>
          </p:nvPr>
        </p:nvSpPr>
        <p:spPr/>
        <p:txBody>
          <a:bodyPr/>
          <a:lstStyle/>
          <a:p>
            <a:fld id="{BBC56EB5-BE71-4601-B5A8-57FE1194CE08}" type="slidenum">
              <a:rPr lang="en-US" smtClean="0"/>
              <a:t>9</a:t>
            </a:fld>
            <a:endParaRPr lang="en-US"/>
          </a:p>
        </p:txBody>
      </p:sp>
    </p:spTree>
    <p:extLst>
      <p:ext uri="{BB962C8B-B14F-4D97-AF65-F5344CB8AC3E}">
        <p14:creationId xmlns:p14="http://schemas.microsoft.com/office/powerpoint/2010/main" val="238440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17B3E69F-AFB3-4E69-A7AB-880249D538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204" r="13896"/>
          <a:stretch/>
        </p:blipFill>
        <p:spPr>
          <a:xfrm>
            <a:off x="6095995" y="-10184"/>
            <a:ext cx="6096005" cy="6899102"/>
          </a:xfrm>
          <a:prstGeom prst="rect">
            <a:avLst/>
          </a:prstGeom>
        </p:spPr>
      </p:pic>
      <p:pic>
        <p:nvPicPr>
          <p:cNvPr id="109" name="Picture 108" descr="Shape, arrow&#10;&#10;Description automatically generated">
            <a:extLst>
              <a:ext uri="{FF2B5EF4-FFF2-40B4-BE49-F238E27FC236}">
                <a16:creationId xmlns:a16="http://schemas.microsoft.com/office/drawing/2014/main" id="{C2799DAA-CE5D-4E91-A831-926B4B74A58D}"/>
              </a:ext>
            </a:extLst>
          </p:cNvPr>
          <p:cNvPicPr>
            <a:picLocks noChangeAspect="1"/>
          </p:cNvPicPr>
          <p:nvPr userDrawn="1"/>
        </p:nvPicPr>
        <p:blipFill rotWithShape="1">
          <a:blip r:embed="rId3" cstate="print">
            <a:alphaModFix amt="40000"/>
            <a:extLst>
              <a:ext uri="{28A0092B-C50C-407E-A947-70E740481C1C}">
                <a14:useLocalDpi xmlns:a14="http://schemas.microsoft.com/office/drawing/2010/main"/>
              </a:ext>
            </a:extLst>
          </a:blip>
          <a:srcRect b="35086"/>
          <a:stretch/>
        </p:blipFill>
        <p:spPr>
          <a:xfrm>
            <a:off x="8293073" y="0"/>
            <a:ext cx="3898927" cy="2530946"/>
          </a:xfrm>
          <a:prstGeom prst="rect">
            <a:avLst/>
          </a:prstGeom>
        </p:spPr>
      </p:pic>
      <p:sp>
        <p:nvSpPr>
          <p:cNvPr id="5" name="Rectangle 4">
            <a:extLst>
              <a:ext uri="{FF2B5EF4-FFF2-40B4-BE49-F238E27FC236}">
                <a16:creationId xmlns:a16="http://schemas.microsoft.com/office/drawing/2014/main" id="{F3388FD2-D1F8-46A1-9CCC-40601BEE009B}"/>
              </a:ext>
            </a:extLst>
          </p:cNvPr>
          <p:cNvSpPr/>
          <p:nvPr userDrawn="1"/>
        </p:nvSpPr>
        <p:spPr>
          <a:xfrm>
            <a:off x="0"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id="{14264B35-33D1-4F6A-BC3E-60DC6005A529}"/>
              </a:ext>
            </a:extLst>
          </p:cNvPr>
          <p:cNvSpPr/>
          <p:nvPr userDrawn="1"/>
        </p:nvSpPr>
        <p:spPr>
          <a:xfrm>
            <a:off x="1628131" y="0"/>
            <a:ext cx="6095995"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9A5E43E3-91FF-48A7-BEF2-9EF64DE5DEDB}"/>
              </a:ext>
            </a:extLst>
          </p:cNvPr>
          <p:cNvSpPr/>
          <p:nvPr userDrawn="1"/>
        </p:nvSpPr>
        <p:spPr>
          <a:xfrm>
            <a:off x="6193084" y="-7728"/>
            <a:ext cx="1680413" cy="6869084"/>
          </a:xfrm>
          <a:prstGeom prst="parallelogram">
            <a:avLst>
              <a:gd name="adj" fmla="val 9094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E7559FDA-4364-45BD-8220-DB8D8F21AAF4}"/>
              </a:ext>
            </a:extLst>
          </p:cNvPr>
          <p:cNvSpPr/>
          <p:nvPr userDrawn="1"/>
        </p:nvSpPr>
        <p:spPr>
          <a:xfrm rot="5400000">
            <a:off x="6246641" y="5250648"/>
            <a:ext cx="1706044" cy="1524113"/>
          </a:xfrm>
          <a:custGeom>
            <a:avLst/>
            <a:gdLst>
              <a:gd name="connsiteX0" fmla="*/ 0 w 3023166"/>
              <a:gd name="connsiteY0" fmla="*/ 2606178 h 2606178"/>
              <a:gd name="connsiteX1" fmla="*/ 3023166 w 3023166"/>
              <a:gd name="connsiteY1" fmla="*/ 0 h 2606178"/>
              <a:gd name="connsiteX2" fmla="*/ 3023166 w 3023166"/>
              <a:gd name="connsiteY2" fmla="*/ 2606178 h 2606178"/>
              <a:gd name="connsiteX3" fmla="*/ 0 w 3023166"/>
              <a:gd name="connsiteY3" fmla="*/ 2606178 h 2606178"/>
              <a:gd name="connsiteX0" fmla="*/ 0 w 2942484"/>
              <a:gd name="connsiteY0" fmla="*/ 1974166 h 2606178"/>
              <a:gd name="connsiteX1" fmla="*/ 2942484 w 2942484"/>
              <a:gd name="connsiteY1" fmla="*/ 0 h 2606178"/>
              <a:gd name="connsiteX2" fmla="*/ 2942484 w 2942484"/>
              <a:gd name="connsiteY2" fmla="*/ 2606178 h 2606178"/>
              <a:gd name="connsiteX3" fmla="*/ 0 w 2942484"/>
              <a:gd name="connsiteY3" fmla="*/ 1974166 h 2606178"/>
              <a:gd name="connsiteX0" fmla="*/ 0 w 2942486"/>
              <a:gd name="connsiteY0" fmla="*/ 1974166 h 2623950"/>
              <a:gd name="connsiteX1" fmla="*/ 2942484 w 2942486"/>
              <a:gd name="connsiteY1" fmla="*/ 0 h 2623950"/>
              <a:gd name="connsiteX2" fmla="*/ 2942485 w 2942486"/>
              <a:gd name="connsiteY2" fmla="*/ 2623949 h 2623950"/>
              <a:gd name="connsiteX3" fmla="*/ 0 w 2942486"/>
              <a:gd name="connsiteY3" fmla="*/ 1974166 h 2623950"/>
              <a:gd name="connsiteX0" fmla="*/ 0 w 2942484"/>
              <a:gd name="connsiteY0" fmla="*/ 1974166 h 2623948"/>
              <a:gd name="connsiteX1" fmla="*/ 2942484 w 2942484"/>
              <a:gd name="connsiteY1" fmla="*/ 0 h 2623948"/>
              <a:gd name="connsiteX2" fmla="*/ 2942485 w 2942484"/>
              <a:gd name="connsiteY2" fmla="*/ 2623949 h 2623948"/>
              <a:gd name="connsiteX3" fmla="*/ 0 w 2942484"/>
              <a:gd name="connsiteY3" fmla="*/ 1974166 h 2623948"/>
              <a:gd name="connsiteX0" fmla="*/ 0 w 2942484"/>
              <a:gd name="connsiteY0" fmla="*/ 1974166 h 2628700"/>
              <a:gd name="connsiteX1" fmla="*/ 2942484 w 2942484"/>
              <a:gd name="connsiteY1" fmla="*/ 0 h 2628700"/>
              <a:gd name="connsiteX2" fmla="*/ 2937736 w 2942484"/>
              <a:gd name="connsiteY2" fmla="*/ 2628700 h 2628700"/>
              <a:gd name="connsiteX3" fmla="*/ 0 w 2942484"/>
              <a:gd name="connsiteY3" fmla="*/ 1974166 h 2628700"/>
            </a:gdLst>
            <a:ahLst/>
            <a:cxnLst>
              <a:cxn ang="0">
                <a:pos x="connsiteX0" y="connsiteY0"/>
              </a:cxn>
              <a:cxn ang="0">
                <a:pos x="connsiteX1" y="connsiteY1"/>
              </a:cxn>
              <a:cxn ang="0">
                <a:pos x="connsiteX2" y="connsiteY2"/>
              </a:cxn>
              <a:cxn ang="0">
                <a:pos x="connsiteX3" y="connsiteY3"/>
              </a:cxn>
            </a:cxnLst>
            <a:rect l="l" t="t" r="r" b="b"/>
            <a:pathLst>
              <a:path w="2942484" h="2628700">
                <a:moveTo>
                  <a:pt x="0" y="1974166"/>
                </a:moveTo>
                <a:lnTo>
                  <a:pt x="2942484" y="0"/>
                </a:lnTo>
                <a:cubicBezTo>
                  <a:pt x="2942484" y="874650"/>
                  <a:pt x="2937736" y="1754050"/>
                  <a:pt x="2937736" y="2628700"/>
                </a:cubicBezTo>
                <a:lnTo>
                  <a:pt x="0" y="1974166"/>
                </a:lnTo>
                <a:close/>
              </a:path>
            </a:pathLst>
          </a:cu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itle 1">
            <a:extLst>
              <a:ext uri="{FF2B5EF4-FFF2-40B4-BE49-F238E27FC236}">
                <a16:creationId xmlns:a16="http://schemas.microsoft.com/office/drawing/2014/main" id="{1DB363F7-68A7-4144-BF47-C2CB60750FE6}"/>
              </a:ext>
            </a:extLst>
          </p:cNvPr>
          <p:cNvSpPr>
            <a:spLocks noGrp="1"/>
          </p:cNvSpPr>
          <p:nvPr>
            <p:ph type="title" hasCustomPrompt="1"/>
          </p:nvPr>
        </p:nvSpPr>
        <p:spPr>
          <a:xfrm>
            <a:off x="672100" y="4240424"/>
            <a:ext cx="4970670" cy="796308"/>
          </a:xfrm>
          <a:prstGeom prst="rect">
            <a:avLst/>
          </a:prstGeom>
        </p:spPr>
        <p:txBody>
          <a:bodyPr lIns="0" anchor="b" anchorCtr="0"/>
          <a:lstStyle>
            <a:lvl1pPr>
              <a:defRPr sz="2400" b="0">
                <a:solidFill>
                  <a:schemeClr val="tx1"/>
                </a:solidFill>
              </a:defRPr>
            </a:lvl1pPr>
          </a:lstStyle>
          <a:p>
            <a:r>
              <a:rPr lang="en-US" dirty="0"/>
              <a:t>Catchy presentation title goes here up to two lines</a:t>
            </a:r>
          </a:p>
        </p:txBody>
      </p:sp>
      <p:grpSp>
        <p:nvGrpSpPr>
          <p:cNvPr id="48" name="Group 47">
            <a:extLst>
              <a:ext uri="{FF2B5EF4-FFF2-40B4-BE49-F238E27FC236}">
                <a16:creationId xmlns:a16="http://schemas.microsoft.com/office/drawing/2014/main" id="{3E4CA184-E731-4F1A-BFFA-4B9761BE89D4}"/>
              </a:ext>
            </a:extLst>
          </p:cNvPr>
          <p:cNvGrpSpPr/>
          <p:nvPr userDrawn="1"/>
        </p:nvGrpSpPr>
        <p:grpSpPr>
          <a:xfrm>
            <a:off x="705559" y="901802"/>
            <a:ext cx="2172343" cy="883780"/>
            <a:chOff x="3965575" y="1006475"/>
            <a:chExt cx="3067050" cy="1247775"/>
          </a:xfrm>
        </p:grpSpPr>
        <p:sp>
          <p:nvSpPr>
            <p:cNvPr id="49" name="Freeform 39">
              <a:extLst>
                <a:ext uri="{FF2B5EF4-FFF2-40B4-BE49-F238E27FC236}">
                  <a16:creationId xmlns:a16="http://schemas.microsoft.com/office/drawing/2014/main" id="{50AC2F04-BED1-4C47-90D6-A50EBCA62B99}"/>
                </a:ext>
              </a:extLst>
            </p:cNvPr>
            <p:cNvSpPr>
              <a:spLocks/>
            </p:cNvSpPr>
            <p:nvPr/>
          </p:nvSpPr>
          <p:spPr bwMode="auto">
            <a:xfrm>
              <a:off x="5276850" y="1006475"/>
              <a:ext cx="461963" cy="561975"/>
            </a:xfrm>
            <a:custGeom>
              <a:avLst/>
              <a:gdLst>
                <a:gd name="T0" fmla="*/ 152 w 275"/>
                <a:gd name="T1" fmla="*/ 233 h 336"/>
                <a:gd name="T2" fmla="*/ 101 w 275"/>
                <a:gd name="T3" fmla="*/ 168 h 336"/>
                <a:gd name="T4" fmla="*/ 169 w 275"/>
                <a:gd name="T5" fmla="*/ 101 h 336"/>
                <a:gd name="T6" fmla="*/ 203 w 275"/>
                <a:gd name="T7" fmla="*/ 110 h 336"/>
                <a:gd name="T8" fmla="*/ 275 w 275"/>
                <a:gd name="T9" fmla="*/ 38 h 336"/>
                <a:gd name="T10" fmla="*/ 169 w 275"/>
                <a:gd name="T11" fmla="*/ 0 h 336"/>
                <a:gd name="T12" fmla="*/ 0 w 275"/>
                <a:gd name="T13" fmla="*/ 168 h 336"/>
                <a:gd name="T14" fmla="*/ 152 w 275"/>
                <a:gd name="T15" fmla="*/ 336 h 336"/>
                <a:gd name="T16" fmla="*/ 152 w 275"/>
                <a:gd name="T17" fmla="*/ 2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36">
                  <a:moveTo>
                    <a:pt x="152" y="233"/>
                  </a:moveTo>
                  <a:cubicBezTo>
                    <a:pt x="123" y="226"/>
                    <a:pt x="101" y="200"/>
                    <a:pt x="101" y="168"/>
                  </a:cubicBezTo>
                  <a:cubicBezTo>
                    <a:pt x="101" y="131"/>
                    <a:pt x="132" y="101"/>
                    <a:pt x="169" y="101"/>
                  </a:cubicBezTo>
                  <a:cubicBezTo>
                    <a:pt x="181" y="101"/>
                    <a:pt x="193" y="104"/>
                    <a:pt x="203" y="110"/>
                  </a:cubicBezTo>
                  <a:cubicBezTo>
                    <a:pt x="275" y="38"/>
                    <a:pt x="275" y="38"/>
                    <a:pt x="275" y="38"/>
                  </a:cubicBezTo>
                  <a:cubicBezTo>
                    <a:pt x="246" y="14"/>
                    <a:pt x="209" y="0"/>
                    <a:pt x="169" y="0"/>
                  </a:cubicBezTo>
                  <a:cubicBezTo>
                    <a:pt x="76" y="0"/>
                    <a:pt x="0" y="75"/>
                    <a:pt x="0" y="168"/>
                  </a:cubicBezTo>
                  <a:cubicBezTo>
                    <a:pt x="0" y="256"/>
                    <a:pt x="67" y="327"/>
                    <a:pt x="152" y="336"/>
                  </a:cubicBezTo>
                  <a:lnTo>
                    <a:pt x="152" y="233"/>
                  </a:lnTo>
                  <a:close/>
                </a:path>
              </a:pathLst>
            </a:custGeom>
            <a:solidFill>
              <a:srgbClr val="61A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83A23D36-43CD-4C88-A315-314109C665F7}"/>
                </a:ext>
              </a:extLst>
            </p:cNvPr>
            <p:cNvSpPr>
              <a:spLocks/>
            </p:cNvSpPr>
            <p:nvPr/>
          </p:nvSpPr>
          <p:spPr bwMode="auto">
            <a:xfrm>
              <a:off x="5657850" y="1109663"/>
              <a:ext cx="182563" cy="149225"/>
            </a:xfrm>
            <a:custGeom>
              <a:avLst/>
              <a:gdLst>
                <a:gd name="T0" fmla="*/ 72 w 109"/>
                <a:gd name="T1" fmla="*/ 0 h 89"/>
                <a:gd name="T2" fmla="*/ 0 w 109"/>
                <a:gd name="T3" fmla="*/ 72 h 89"/>
                <a:gd name="T4" fmla="*/ 7 w 109"/>
                <a:gd name="T5" fmla="*/ 89 h 89"/>
                <a:gd name="T6" fmla="*/ 109 w 109"/>
                <a:gd name="T7" fmla="*/ 89 h 89"/>
                <a:gd name="T8" fmla="*/ 72 w 109"/>
                <a:gd name="T9" fmla="*/ 0 h 89"/>
              </a:gdLst>
              <a:ahLst/>
              <a:cxnLst>
                <a:cxn ang="0">
                  <a:pos x="T0" y="T1"/>
                </a:cxn>
                <a:cxn ang="0">
                  <a:pos x="T2" y="T3"/>
                </a:cxn>
                <a:cxn ang="0">
                  <a:pos x="T4" y="T5"/>
                </a:cxn>
                <a:cxn ang="0">
                  <a:pos x="T6" y="T7"/>
                </a:cxn>
                <a:cxn ang="0">
                  <a:pos x="T8" y="T9"/>
                </a:cxn>
              </a:cxnLst>
              <a:rect l="0" t="0" r="r" b="b"/>
              <a:pathLst>
                <a:path w="109" h="89">
                  <a:moveTo>
                    <a:pt x="72" y="0"/>
                  </a:moveTo>
                  <a:cubicBezTo>
                    <a:pt x="0" y="72"/>
                    <a:pt x="0" y="72"/>
                    <a:pt x="0" y="72"/>
                  </a:cubicBezTo>
                  <a:cubicBezTo>
                    <a:pt x="3" y="78"/>
                    <a:pt x="5" y="83"/>
                    <a:pt x="7" y="89"/>
                  </a:cubicBezTo>
                  <a:cubicBezTo>
                    <a:pt x="109" y="89"/>
                    <a:pt x="109" y="89"/>
                    <a:pt x="109" y="89"/>
                  </a:cubicBezTo>
                  <a:cubicBezTo>
                    <a:pt x="106" y="56"/>
                    <a:pt x="92" y="25"/>
                    <a:pt x="72" y="0"/>
                  </a:cubicBezTo>
                  <a:close/>
                </a:path>
              </a:pathLst>
            </a:custGeom>
            <a:solidFill>
              <a:srgbClr val="C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1A3EEEFC-D34F-41CC-BE6A-E0C2B79AD820}"/>
                </a:ext>
              </a:extLst>
            </p:cNvPr>
            <p:cNvSpPr>
              <a:spLocks/>
            </p:cNvSpPr>
            <p:nvPr/>
          </p:nvSpPr>
          <p:spPr bwMode="auto">
            <a:xfrm>
              <a:off x="5589588" y="1316038"/>
              <a:ext cx="250825" cy="252413"/>
            </a:xfrm>
            <a:custGeom>
              <a:avLst/>
              <a:gdLst>
                <a:gd name="T0" fmla="*/ 48 w 150"/>
                <a:gd name="T1" fmla="*/ 0 h 151"/>
                <a:gd name="T2" fmla="*/ 0 w 150"/>
                <a:gd name="T3" fmla="*/ 48 h 151"/>
                <a:gd name="T4" fmla="*/ 0 w 150"/>
                <a:gd name="T5" fmla="*/ 151 h 151"/>
                <a:gd name="T6" fmla="*/ 150 w 150"/>
                <a:gd name="T7" fmla="*/ 0 h 151"/>
                <a:gd name="T8" fmla="*/ 48 w 150"/>
                <a:gd name="T9" fmla="*/ 0 h 151"/>
              </a:gdLst>
              <a:ahLst/>
              <a:cxnLst>
                <a:cxn ang="0">
                  <a:pos x="T0" y="T1"/>
                </a:cxn>
                <a:cxn ang="0">
                  <a:pos x="T2" y="T3"/>
                </a:cxn>
                <a:cxn ang="0">
                  <a:pos x="T4" y="T5"/>
                </a:cxn>
                <a:cxn ang="0">
                  <a:pos x="T6" y="T7"/>
                </a:cxn>
                <a:cxn ang="0">
                  <a:pos x="T8" y="T9"/>
                </a:cxn>
              </a:cxnLst>
              <a:rect l="0" t="0" r="r" b="b"/>
              <a:pathLst>
                <a:path w="150" h="151">
                  <a:moveTo>
                    <a:pt x="48" y="0"/>
                  </a:moveTo>
                  <a:cubicBezTo>
                    <a:pt x="42" y="24"/>
                    <a:pt x="23" y="42"/>
                    <a:pt x="0" y="48"/>
                  </a:cubicBezTo>
                  <a:cubicBezTo>
                    <a:pt x="0" y="151"/>
                    <a:pt x="0" y="151"/>
                    <a:pt x="0" y="151"/>
                  </a:cubicBezTo>
                  <a:cubicBezTo>
                    <a:pt x="79" y="143"/>
                    <a:pt x="142" y="80"/>
                    <a:pt x="150" y="0"/>
                  </a:cubicBezTo>
                  <a:lnTo>
                    <a:pt x="48" y="0"/>
                  </a:lnTo>
                  <a:close/>
                </a:path>
              </a:pathLst>
            </a:custGeom>
            <a:solidFill>
              <a:srgbClr val="61A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CB48BD3F-617B-49BE-AD41-19D377C9CA05}"/>
                </a:ext>
              </a:extLst>
            </p:cNvPr>
            <p:cNvSpPr>
              <a:spLocks/>
            </p:cNvSpPr>
            <p:nvPr/>
          </p:nvSpPr>
          <p:spPr bwMode="auto">
            <a:xfrm>
              <a:off x="3965575" y="1770063"/>
              <a:ext cx="257175" cy="271463"/>
            </a:xfrm>
            <a:custGeom>
              <a:avLst/>
              <a:gdLst>
                <a:gd name="T0" fmla="*/ 0 w 153"/>
                <a:gd name="T1" fmla="*/ 81 h 162"/>
                <a:gd name="T2" fmla="*/ 84 w 153"/>
                <a:gd name="T3" fmla="*/ 0 h 162"/>
                <a:gd name="T4" fmla="*/ 153 w 153"/>
                <a:gd name="T5" fmla="*/ 42 h 162"/>
                <a:gd name="T6" fmla="*/ 118 w 153"/>
                <a:gd name="T7" fmla="*/ 59 h 162"/>
                <a:gd name="T8" fmla="*/ 84 w 153"/>
                <a:gd name="T9" fmla="*/ 36 h 162"/>
                <a:gd name="T10" fmla="*/ 41 w 153"/>
                <a:gd name="T11" fmla="*/ 81 h 162"/>
                <a:gd name="T12" fmla="*/ 84 w 153"/>
                <a:gd name="T13" fmla="*/ 127 h 162"/>
                <a:gd name="T14" fmla="*/ 118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8" y="59"/>
                    <a:pt x="118" y="59"/>
                    <a:pt x="118" y="59"/>
                  </a:cubicBezTo>
                  <a:cubicBezTo>
                    <a:pt x="113" y="46"/>
                    <a:pt x="100" y="36"/>
                    <a:pt x="84" y="36"/>
                  </a:cubicBezTo>
                  <a:cubicBezTo>
                    <a:pt x="59" y="36"/>
                    <a:pt x="41" y="56"/>
                    <a:pt x="41" y="81"/>
                  </a:cubicBezTo>
                  <a:cubicBezTo>
                    <a:pt x="41" y="107"/>
                    <a:pt x="59" y="127"/>
                    <a:pt x="84" y="127"/>
                  </a:cubicBezTo>
                  <a:cubicBezTo>
                    <a:pt x="100" y="127"/>
                    <a:pt x="113" y="116"/>
                    <a:pt x="118" y="104"/>
                  </a:cubicBezTo>
                  <a:cubicBezTo>
                    <a:pt x="153" y="120"/>
                    <a:pt x="153" y="120"/>
                    <a:pt x="153" y="120"/>
                  </a:cubicBezTo>
                  <a:cubicBezTo>
                    <a:pt x="143" y="140"/>
                    <a:pt x="123" y="162"/>
                    <a:pt x="84" y="162"/>
                  </a:cubicBezTo>
                  <a:cubicBezTo>
                    <a:pt x="37" y="162"/>
                    <a:pt x="0" y="129"/>
                    <a:pt x="0" y="81"/>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65AC68AB-0AD2-4576-BAB7-F8C954D78247}"/>
                </a:ext>
              </a:extLst>
            </p:cNvPr>
            <p:cNvSpPr>
              <a:spLocks noEditPoints="1"/>
            </p:cNvSpPr>
            <p:nvPr/>
          </p:nvSpPr>
          <p:spPr bwMode="auto">
            <a:xfrm>
              <a:off x="4318000"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6CF915B7-E149-4CA6-8A24-6C82232C2DA8}"/>
                </a:ext>
              </a:extLst>
            </p:cNvPr>
            <p:cNvSpPr>
              <a:spLocks/>
            </p:cNvSpPr>
            <p:nvPr/>
          </p:nvSpPr>
          <p:spPr bwMode="auto">
            <a:xfrm>
              <a:off x="4710113" y="1774825"/>
              <a:ext cx="244475" cy="261938"/>
            </a:xfrm>
            <a:custGeom>
              <a:avLst/>
              <a:gdLst>
                <a:gd name="T0" fmla="*/ 43 w 154"/>
                <a:gd name="T1" fmla="*/ 66 h 165"/>
                <a:gd name="T2" fmla="*/ 43 w 154"/>
                <a:gd name="T3" fmla="*/ 165 h 165"/>
                <a:gd name="T4" fmla="*/ 0 w 154"/>
                <a:gd name="T5" fmla="*/ 165 h 165"/>
                <a:gd name="T6" fmla="*/ 0 w 154"/>
                <a:gd name="T7" fmla="*/ 0 h 165"/>
                <a:gd name="T8" fmla="*/ 44 w 154"/>
                <a:gd name="T9" fmla="*/ 0 h 165"/>
                <a:gd name="T10" fmla="*/ 111 w 154"/>
                <a:gd name="T11" fmla="*/ 95 h 165"/>
                <a:gd name="T12" fmla="*/ 111 w 154"/>
                <a:gd name="T13" fmla="*/ 0 h 165"/>
                <a:gd name="T14" fmla="*/ 154 w 154"/>
                <a:gd name="T15" fmla="*/ 0 h 165"/>
                <a:gd name="T16" fmla="*/ 154 w 154"/>
                <a:gd name="T17" fmla="*/ 165 h 165"/>
                <a:gd name="T18" fmla="*/ 113 w 154"/>
                <a:gd name="T19" fmla="*/ 165 h 165"/>
                <a:gd name="T20" fmla="*/ 43 w 154"/>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5">
                  <a:moveTo>
                    <a:pt x="43" y="66"/>
                  </a:moveTo>
                  <a:lnTo>
                    <a:pt x="43" y="165"/>
                  </a:lnTo>
                  <a:lnTo>
                    <a:pt x="0" y="165"/>
                  </a:lnTo>
                  <a:lnTo>
                    <a:pt x="0" y="0"/>
                  </a:lnTo>
                  <a:lnTo>
                    <a:pt x="44" y="0"/>
                  </a:lnTo>
                  <a:lnTo>
                    <a:pt x="111" y="95"/>
                  </a:lnTo>
                  <a:lnTo>
                    <a:pt x="111" y="0"/>
                  </a:lnTo>
                  <a:lnTo>
                    <a:pt x="154" y="0"/>
                  </a:lnTo>
                  <a:lnTo>
                    <a:pt x="154" y="165"/>
                  </a:lnTo>
                  <a:lnTo>
                    <a:pt x="113" y="165"/>
                  </a:lnTo>
                  <a:lnTo>
                    <a:pt x="43" y="66"/>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5C5F0384-5BAB-4F3A-AA73-B37ACB98701A}"/>
                </a:ext>
              </a:extLst>
            </p:cNvPr>
            <p:cNvSpPr>
              <a:spLocks/>
            </p:cNvSpPr>
            <p:nvPr/>
          </p:nvSpPr>
          <p:spPr bwMode="auto">
            <a:xfrm>
              <a:off x="5067300" y="1770063"/>
              <a:ext cx="257175" cy="271463"/>
            </a:xfrm>
            <a:custGeom>
              <a:avLst/>
              <a:gdLst>
                <a:gd name="T0" fmla="*/ 0 w 153"/>
                <a:gd name="T1" fmla="*/ 81 h 162"/>
                <a:gd name="T2" fmla="*/ 84 w 153"/>
                <a:gd name="T3" fmla="*/ 0 h 162"/>
                <a:gd name="T4" fmla="*/ 153 w 153"/>
                <a:gd name="T5" fmla="*/ 42 h 162"/>
                <a:gd name="T6" fmla="*/ 119 w 153"/>
                <a:gd name="T7" fmla="*/ 59 h 162"/>
                <a:gd name="T8" fmla="*/ 84 w 153"/>
                <a:gd name="T9" fmla="*/ 36 h 162"/>
                <a:gd name="T10" fmla="*/ 41 w 153"/>
                <a:gd name="T11" fmla="*/ 81 h 162"/>
                <a:gd name="T12" fmla="*/ 84 w 153"/>
                <a:gd name="T13" fmla="*/ 127 h 162"/>
                <a:gd name="T14" fmla="*/ 119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9" y="59"/>
                    <a:pt x="119" y="59"/>
                    <a:pt x="119" y="59"/>
                  </a:cubicBezTo>
                  <a:cubicBezTo>
                    <a:pt x="114" y="46"/>
                    <a:pt x="100" y="36"/>
                    <a:pt x="84" y="36"/>
                  </a:cubicBezTo>
                  <a:cubicBezTo>
                    <a:pt x="60" y="36"/>
                    <a:pt x="41" y="56"/>
                    <a:pt x="41" y="81"/>
                  </a:cubicBezTo>
                  <a:cubicBezTo>
                    <a:pt x="41" y="107"/>
                    <a:pt x="59" y="127"/>
                    <a:pt x="84" y="127"/>
                  </a:cubicBezTo>
                  <a:cubicBezTo>
                    <a:pt x="100" y="127"/>
                    <a:pt x="114" y="116"/>
                    <a:pt x="119" y="104"/>
                  </a:cubicBezTo>
                  <a:cubicBezTo>
                    <a:pt x="153" y="120"/>
                    <a:pt x="153" y="120"/>
                    <a:pt x="153" y="120"/>
                  </a:cubicBezTo>
                  <a:cubicBezTo>
                    <a:pt x="143" y="140"/>
                    <a:pt x="123" y="162"/>
                    <a:pt x="84" y="162"/>
                  </a:cubicBezTo>
                  <a:cubicBezTo>
                    <a:pt x="37" y="162"/>
                    <a:pt x="0" y="129"/>
                    <a:pt x="0" y="81"/>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607B9BC2-EE71-4A5E-87DF-264673F4431F}"/>
                </a:ext>
              </a:extLst>
            </p:cNvPr>
            <p:cNvSpPr>
              <a:spLocks noEditPoints="1"/>
            </p:cNvSpPr>
            <p:nvPr/>
          </p:nvSpPr>
          <p:spPr bwMode="auto">
            <a:xfrm>
              <a:off x="5419725"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B12C0740-0ED8-43B2-8606-623AC638CBF6}"/>
                </a:ext>
              </a:extLst>
            </p:cNvPr>
            <p:cNvSpPr>
              <a:spLocks/>
            </p:cNvSpPr>
            <p:nvPr/>
          </p:nvSpPr>
          <p:spPr bwMode="auto">
            <a:xfrm>
              <a:off x="5813425" y="1774825"/>
              <a:ext cx="242888" cy="266700"/>
            </a:xfrm>
            <a:custGeom>
              <a:avLst/>
              <a:gdLst>
                <a:gd name="T0" fmla="*/ 0 w 145"/>
                <a:gd name="T1" fmla="*/ 0 h 159"/>
                <a:gd name="T2" fmla="*/ 41 w 145"/>
                <a:gd name="T3" fmla="*/ 0 h 159"/>
                <a:gd name="T4" fmla="*/ 41 w 145"/>
                <a:gd name="T5" fmla="*/ 92 h 159"/>
                <a:gd name="T6" fmla="*/ 73 w 145"/>
                <a:gd name="T7" fmla="*/ 124 h 159"/>
                <a:gd name="T8" fmla="*/ 104 w 145"/>
                <a:gd name="T9" fmla="*/ 92 h 159"/>
                <a:gd name="T10" fmla="*/ 104 w 145"/>
                <a:gd name="T11" fmla="*/ 0 h 159"/>
                <a:gd name="T12" fmla="*/ 145 w 145"/>
                <a:gd name="T13" fmla="*/ 0 h 159"/>
                <a:gd name="T14" fmla="*/ 145 w 145"/>
                <a:gd name="T15" fmla="*/ 93 h 159"/>
                <a:gd name="T16" fmla="*/ 73 w 145"/>
                <a:gd name="T17" fmla="*/ 159 h 159"/>
                <a:gd name="T18" fmla="*/ 0 w 145"/>
                <a:gd name="T19" fmla="*/ 93 h 159"/>
                <a:gd name="T20" fmla="*/ 0 w 145"/>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59">
                  <a:moveTo>
                    <a:pt x="0" y="0"/>
                  </a:moveTo>
                  <a:cubicBezTo>
                    <a:pt x="41" y="0"/>
                    <a:pt x="41" y="0"/>
                    <a:pt x="41" y="0"/>
                  </a:cubicBezTo>
                  <a:cubicBezTo>
                    <a:pt x="41" y="92"/>
                    <a:pt x="41" y="92"/>
                    <a:pt x="41" y="92"/>
                  </a:cubicBezTo>
                  <a:cubicBezTo>
                    <a:pt x="41" y="110"/>
                    <a:pt x="51" y="124"/>
                    <a:pt x="73" y="124"/>
                  </a:cubicBezTo>
                  <a:cubicBezTo>
                    <a:pt x="94" y="124"/>
                    <a:pt x="104" y="110"/>
                    <a:pt x="104" y="92"/>
                  </a:cubicBezTo>
                  <a:cubicBezTo>
                    <a:pt x="104" y="0"/>
                    <a:pt x="104" y="0"/>
                    <a:pt x="104" y="0"/>
                  </a:cubicBezTo>
                  <a:cubicBezTo>
                    <a:pt x="145" y="0"/>
                    <a:pt x="145" y="0"/>
                    <a:pt x="145" y="0"/>
                  </a:cubicBezTo>
                  <a:cubicBezTo>
                    <a:pt x="145" y="93"/>
                    <a:pt x="145" y="93"/>
                    <a:pt x="145" y="93"/>
                  </a:cubicBezTo>
                  <a:cubicBezTo>
                    <a:pt x="145" y="132"/>
                    <a:pt x="123" y="159"/>
                    <a:pt x="73" y="159"/>
                  </a:cubicBezTo>
                  <a:cubicBezTo>
                    <a:pt x="22" y="159"/>
                    <a:pt x="0" y="132"/>
                    <a:pt x="0" y="93"/>
                  </a:cubicBezTo>
                  <a:cubicBezTo>
                    <a:pt x="0" y="0"/>
                    <a:pt x="0" y="0"/>
                    <a:pt x="0" y="0"/>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4725152D-CA03-45A3-A475-67113609366D}"/>
                </a:ext>
              </a:extLst>
            </p:cNvPr>
            <p:cNvSpPr>
              <a:spLocks noEditPoints="1"/>
            </p:cNvSpPr>
            <p:nvPr/>
          </p:nvSpPr>
          <p:spPr bwMode="auto">
            <a:xfrm>
              <a:off x="6181725" y="1774825"/>
              <a:ext cx="225425" cy="261938"/>
            </a:xfrm>
            <a:custGeom>
              <a:avLst/>
              <a:gdLst>
                <a:gd name="T0" fmla="*/ 61 w 134"/>
                <a:gd name="T1" fmla="*/ 103 h 156"/>
                <a:gd name="T2" fmla="*/ 41 w 134"/>
                <a:gd name="T3" fmla="*/ 103 h 156"/>
                <a:gd name="T4" fmla="*/ 41 w 134"/>
                <a:gd name="T5" fmla="*/ 156 h 156"/>
                <a:gd name="T6" fmla="*/ 0 w 134"/>
                <a:gd name="T7" fmla="*/ 156 h 156"/>
                <a:gd name="T8" fmla="*/ 0 w 134"/>
                <a:gd name="T9" fmla="*/ 0 h 156"/>
                <a:gd name="T10" fmla="*/ 79 w 134"/>
                <a:gd name="T11" fmla="*/ 0 h 156"/>
                <a:gd name="T12" fmla="*/ 133 w 134"/>
                <a:gd name="T13" fmla="*/ 52 h 156"/>
                <a:gd name="T14" fmla="*/ 102 w 134"/>
                <a:gd name="T15" fmla="*/ 99 h 156"/>
                <a:gd name="T16" fmla="*/ 134 w 134"/>
                <a:gd name="T17" fmla="*/ 156 h 156"/>
                <a:gd name="T18" fmla="*/ 88 w 134"/>
                <a:gd name="T19" fmla="*/ 156 h 156"/>
                <a:gd name="T20" fmla="*/ 61 w 134"/>
                <a:gd name="T21" fmla="*/ 103 h 156"/>
                <a:gd name="T22" fmla="*/ 73 w 134"/>
                <a:gd name="T23" fmla="*/ 34 h 156"/>
                <a:gd name="T24" fmla="*/ 41 w 134"/>
                <a:gd name="T25" fmla="*/ 34 h 156"/>
                <a:gd name="T26" fmla="*/ 41 w 134"/>
                <a:gd name="T27" fmla="*/ 69 h 156"/>
                <a:gd name="T28" fmla="*/ 73 w 134"/>
                <a:gd name="T29" fmla="*/ 69 h 156"/>
                <a:gd name="T30" fmla="*/ 92 w 134"/>
                <a:gd name="T31" fmla="*/ 51 h 156"/>
                <a:gd name="T32" fmla="*/ 73 w 134"/>
                <a:gd name="T33"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6">
                  <a:moveTo>
                    <a:pt x="61" y="103"/>
                  </a:moveTo>
                  <a:cubicBezTo>
                    <a:pt x="41" y="103"/>
                    <a:pt x="41" y="103"/>
                    <a:pt x="41" y="103"/>
                  </a:cubicBezTo>
                  <a:cubicBezTo>
                    <a:pt x="41" y="156"/>
                    <a:pt x="41" y="156"/>
                    <a:pt x="41" y="156"/>
                  </a:cubicBezTo>
                  <a:cubicBezTo>
                    <a:pt x="0" y="156"/>
                    <a:pt x="0" y="156"/>
                    <a:pt x="0" y="156"/>
                  </a:cubicBezTo>
                  <a:cubicBezTo>
                    <a:pt x="0" y="0"/>
                    <a:pt x="0" y="0"/>
                    <a:pt x="0" y="0"/>
                  </a:cubicBezTo>
                  <a:cubicBezTo>
                    <a:pt x="79" y="0"/>
                    <a:pt x="79" y="0"/>
                    <a:pt x="79" y="0"/>
                  </a:cubicBezTo>
                  <a:cubicBezTo>
                    <a:pt x="113" y="0"/>
                    <a:pt x="133" y="23"/>
                    <a:pt x="133" y="52"/>
                  </a:cubicBezTo>
                  <a:cubicBezTo>
                    <a:pt x="133" y="79"/>
                    <a:pt x="116" y="94"/>
                    <a:pt x="102" y="99"/>
                  </a:cubicBezTo>
                  <a:cubicBezTo>
                    <a:pt x="134" y="156"/>
                    <a:pt x="134" y="156"/>
                    <a:pt x="134" y="156"/>
                  </a:cubicBezTo>
                  <a:cubicBezTo>
                    <a:pt x="88" y="156"/>
                    <a:pt x="88" y="156"/>
                    <a:pt x="88" y="156"/>
                  </a:cubicBezTo>
                  <a:lnTo>
                    <a:pt x="61" y="103"/>
                  </a:lnTo>
                  <a:close/>
                  <a:moveTo>
                    <a:pt x="73" y="34"/>
                  </a:moveTo>
                  <a:cubicBezTo>
                    <a:pt x="41" y="34"/>
                    <a:pt x="41" y="34"/>
                    <a:pt x="41" y="34"/>
                  </a:cubicBezTo>
                  <a:cubicBezTo>
                    <a:pt x="41" y="69"/>
                    <a:pt x="41" y="69"/>
                    <a:pt x="41" y="69"/>
                  </a:cubicBezTo>
                  <a:cubicBezTo>
                    <a:pt x="73" y="69"/>
                    <a:pt x="73" y="69"/>
                    <a:pt x="73" y="69"/>
                  </a:cubicBezTo>
                  <a:cubicBezTo>
                    <a:pt x="83" y="69"/>
                    <a:pt x="92" y="62"/>
                    <a:pt x="92" y="51"/>
                  </a:cubicBezTo>
                  <a:cubicBezTo>
                    <a:pt x="92" y="41"/>
                    <a:pt x="83" y="34"/>
                    <a:pt x="73" y="34"/>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24BC8A4C-8610-4AF1-A20B-6E021A7431B6}"/>
                </a:ext>
              </a:extLst>
            </p:cNvPr>
            <p:cNvSpPr>
              <a:spLocks/>
            </p:cNvSpPr>
            <p:nvPr/>
          </p:nvSpPr>
          <p:spPr bwMode="auto">
            <a:xfrm>
              <a:off x="6502400" y="1770063"/>
              <a:ext cx="227013" cy="271463"/>
            </a:xfrm>
            <a:custGeom>
              <a:avLst/>
              <a:gdLst>
                <a:gd name="T0" fmla="*/ 22 w 135"/>
                <a:gd name="T1" fmla="*/ 107 h 162"/>
                <a:gd name="T2" fmla="*/ 72 w 135"/>
                <a:gd name="T3" fmla="*/ 128 h 162"/>
                <a:gd name="T4" fmla="*/ 94 w 135"/>
                <a:gd name="T5" fmla="*/ 114 h 162"/>
                <a:gd name="T6" fmla="*/ 67 w 135"/>
                <a:gd name="T7" fmla="*/ 98 h 162"/>
                <a:gd name="T8" fmla="*/ 5 w 135"/>
                <a:gd name="T9" fmla="*/ 50 h 162"/>
                <a:gd name="T10" fmla="*/ 68 w 135"/>
                <a:gd name="T11" fmla="*/ 0 h 162"/>
                <a:gd name="T12" fmla="*/ 131 w 135"/>
                <a:gd name="T13" fmla="*/ 22 h 162"/>
                <a:gd name="T14" fmla="*/ 109 w 135"/>
                <a:gd name="T15" fmla="*/ 51 h 162"/>
                <a:gd name="T16" fmla="*/ 65 w 135"/>
                <a:gd name="T17" fmla="*/ 35 h 162"/>
                <a:gd name="T18" fmla="*/ 46 w 135"/>
                <a:gd name="T19" fmla="*/ 47 h 162"/>
                <a:gd name="T20" fmla="*/ 73 w 135"/>
                <a:gd name="T21" fmla="*/ 62 h 162"/>
                <a:gd name="T22" fmla="*/ 135 w 135"/>
                <a:gd name="T23" fmla="*/ 110 h 162"/>
                <a:gd name="T24" fmla="*/ 70 w 135"/>
                <a:gd name="T25" fmla="*/ 162 h 162"/>
                <a:gd name="T26" fmla="*/ 0 w 135"/>
                <a:gd name="T27" fmla="*/ 137 h 162"/>
                <a:gd name="T28" fmla="*/ 22 w 135"/>
                <a:gd name="T29"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62">
                  <a:moveTo>
                    <a:pt x="22" y="107"/>
                  </a:moveTo>
                  <a:cubicBezTo>
                    <a:pt x="33" y="118"/>
                    <a:pt x="50" y="128"/>
                    <a:pt x="72" y="128"/>
                  </a:cubicBezTo>
                  <a:cubicBezTo>
                    <a:pt x="85" y="128"/>
                    <a:pt x="94" y="122"/>
                    <a:pt x="94" y="114"/>
                  </a:cubicBezTo>
                  <a:cubicBezTo>
                    <a:pt x="94" y="105"/>
                    <a:pt x="84" y="102"/>
                    <a:pt x="67" y="98"/>
                  </a:cubicBezTo>
                  <a:cubicBezTo>
                    <a:pt x="41" y="93"/>
                    <a:pt x="5" y="87"/>
                    <a:pt x="5" y="50"/>
                  </a:cubicBezTo>
                  <a:cubicBezTo>
                    <a:pt x="5" y="23"/>
                    <a:pt x="27" y="0"/>
                    <a:pt x="68" y="0"/>
                  </a:cubicBezTo>
                  <a:cubicBezTo>
                    <a:pt x="93" y="0"/>
                    <a:pt x="115" y="8"/>
                    <a:pt x="131" y="22"/>
                  </a:cubicBezTo>
                  <a:cubicBezTo>
                    <a:pt x="109" y="51"/>
                    <a:pt x="109" y="51"/>
                    <a:pt x="109" y="51"/>
                  </a:cubicBezTo>
                  <a:cubicBezTo>
                    <a:pt x="96" y="40"/>
                    <a:pt x="79" y="35"/>
                    <a:pt x="65" y="35"/>
                  </a:cubicBezTo>
                  <a:cubicBezTo>
                    <a:pt x="52" y="35"/>
                    <a:pt x="46" y="40"/>
                    <a:pt x="46" y="47"/>
                  </a:cubicBezTo>
                  <a:cubicBezTo>
                    <a:pt x="46" y="55"/>
                    <a:pt x="56" y="58"/>
                    <a:pt x="73" y="62"/>
                  </a:cubicBezTo>
                  <a:cubicBezTo>
                    <a:pt x="99" y="67"/>
                    <a:pt x="135" y="75"/>
                    <a:pt x="135" y="110"/>
                  </a:cubicBezTo>
                  <a:cubicBezTo>
                    <a:pt x="135" y="141"/>
                    <a:pt x="112" y="162"/>
                    <a:pt x="70" y="162"/>
                  </a:cubicBezTo>
                  <a:cubicBezTo>
                    <a:pt x="38" y="162"/>
                    <a:pt x="16" y="152"/>
                    <a:pt x="0" y="137"/>
                  </a:cubicBezTo>
                  <a:lnTo>
                    <a:pt x="22" y="107"/>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0">
              <a:extLst>
                <a:ext uri="{FF2B5EF4-FFF2-40B4-BE49-F238E27FC236}">
                  <a16:creationId xmlns:a16="http://schemas.microsoft.com/office/drawing/2014/main" id="{3CED12E3-3B40-4568-90A2-FF80674D0BE8}"/>
                </a:ext>
              </a:extLst>
            </p:cNvPr>
            <p:cNvSpPr>
              <a:spLocks/>
            </p:cNvSpPr>
            <p:nvPr/>
          </p:nvSpPr>
          <p:spPr bwMode="auto">
            <a:xfrm>
              <a:off x="6838950" y="1774825"/>
              <a:ext cx="193675" cy="261938"/>
            </a:xfrm>
            <a:custGeom>
              <a:avLst/>
              <a:gdLst>
                <a:gd name="T0" fmla="*/ 0 w 122"/>
                <a:gd name="T1" fmla="*/ 0 h 165"/>
                <a:gd name="T2" fmla="*/ 122 w 122"/>
                <a:gd name="T3" fmla="*/ 0 h 165"/>
                <a:gd name="T4" fmla="*/ 122 w 122"/>
                <a:gd name="T5" fmla="*/ 36 h 165"/>
                <a:gd name="T6" fmla="*/ 43 w 122"/>
                <a:gd name="T7" fmla="*/ 36 h 165"/>
                <a:gd name="T8" fmla="*/ 43 w 122"/>
                <a:gd name="T9" fmla="*/ 64 h 165"/>
                <a:gd name="T10" fmla="*/ 120 w 122"/>
                <a:gd name="T11" fmla="*/ 64 h 165"/>
                <a:gd name="T12" fmla="*/ 120 w 122"/>
                <a:gd name="T13" fmla="*/ 99 h 165"/>
                <a:gd name="T14" fmla="*/ 43 w 122"/>
                <a:gd name="T15" fmla="*/ 99 h 165"/>
                <a:gd name="T16" fmla="*/ 43 w 122"/>
                <a:gd name="T17" fmla="*/ 129 h 165"/>
                <a:gd name="T18" fmla="*/ 122 w 122"/>
                <a:gd name="T19" fmla="*/ 129 h 165"/>
                <a:gd name="T20" fmla="*/ 122 w 122"/>
                <a:gd name="T21" fmla="*/ 165 h 165"/>
                <a:gd name="T22" fmla="*/ 0 w 122"/>
                <a:gd name="T23" fmla="*/ 165 h 165"/>
                <a:gd name="T24" fmla="*/ 0 w 12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5">
                  <a:moveTo>
                    <a:pt x="0" y="0"/>
                  </a:moveTo>
                  <a:lnTo>
                    <a:pt x="122" y="0"/>
                  </a:lnTo>
                  <a:lnTo>
                    <a:pt x="122" y="36"/>
                  </a:lnTo>
                  <a:lnTo>
                    <a:pt x="43" y="36"/>
                  </a:lnTo>
                  <a:lnTo>
                    <a:pt x="43" y="64"/>
                  </a:lnTo>
                  <a:lnTo>
                    <a:pt x="120" y="64"/>
                  </a:lnTo>
                  <a:lnTo>
                    <a:pt x="120" y="99"/>
                  </a:lnTo>
                  <a:lnTo>
                    <a:pt x="43" y="99"/>
                  </a:lnTo>
                  <a:lnTo>
                    <a:pt x="43" y="129"/>
                  </a:lnTo>
                  <a:lnTo>
                    <a:pt x="122" y="129"/>
                  </a:lnTo>
                  <a:lnTo>
                    <a:pt x="122" y="165"/>
                  </a:lnTo>
                  <a:lnTo>
                    <a:pt x="0" y="165"/>
                  </a:lnTo>
                  <a:lnTo>
                    <a:pt x="0" y="0"/>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1">
              <a:extLst>
                <a:ext uri="{FF2B5EF4-FFF2-40B4-BE49-F238E27FC236}">
                  <a16:creationId xmlns:a16="http://schemas.microsoft.com/office/drawing/2014/main" id="{5D421AF1-5EEA-4CD1-ACBA-79BDFD23065E}"/>
                </a:ext>
              </a:extLst>
            </p:cNvPr>
            <p:cNvSpPr>
              <a:spLocks/>
            </p:cNvSpPr>
            <p:nvPr/>
          </p:nvSpPr>
          <p:spPr bwMode="auto">
            <a:xfrm>
              <a:off x="4884738" y="2171700"/>
              <a:ext cx="57150" cy="80963"/>
            </a:xfrm>
            <a:custGeom>
              <a:avLst/>
              <a:gdLst>
                <a:gd name="T0" fmla="*/ 0 w 36"/>
                <a:gd name="T1" fmla="*/ 0 h 51"/>
                <a:gd name="T2" fmla="*/ 36 w 36"/>
                <a:gd name="T3" fmla="*/ 0 h 51"/>
                <a:gd name="T4" fmla="*/ 36 w 36"/>
                <a:gd name="T5" fmla="*/ 10 h 51"/>
                <a:gd name="T6" fmla="*/ 12 w 36"/>
                <a:gd name="T7" fmla="*/ 10 h 51"/>
                <a:gd name="T8" fmla="*/ 12 w 36"/>
                <a:gd name="T9" fmla="*/ 21 h 51"/>
                <a:gd name="T10" fmla="*/ 33 w 36"/>
                <a:gd name="T11" fmla="*/ 21 h 51"/>
                <a:gd name="T12" fmla="*/ 33 w 36"/>
                <a:gd name="T13" fmla="*/ 30 h 51"/>
                <a:gd name="T14" fmla="*/ 12 w 36"/>
                <a:gd name="T15" fmla="*/ 30 h 51"/>
                <a:gd name="T16" fmla="*/ 12 w 36"/>
                <a:gd name="T17" fmla="*/ 51 h 51"/>
                <a:gd name="T18" fmla="*/ 0 w 36"/>
                <a:gd name="T19" fmla="*/ 51 h 51"/>
                <a:gd name="T20" fmla="*/ 0 w 3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0" y="0"/>
                  </a:moveTo>
                  <a:lnTo>
                    <a:pt x="36" y="0"/>
                  </a:lnTo>
                  <a:lnTo>
                    <a:pt x="36" y="10"/>
                  </a:lnTo>
                  <a:lnTo>
                    <a:pt x="12" y="10"/>
                  </a:lnTo>
                  <a:lnTo>
                    <a:pt x="12" y="21"/>
                  </a:lnTo>
                  <a:lnTo>
                    <a:pt x="33" y="21"/>
                  </a:lnTo>
                  <a:lnTo>
                    <a:pt x="33" y="30"/>
                  </a:lnTo>
                  <a:lnTo>
                    <a:pt x="12" y="30"/>
                  </a:lnTo>
                  <a:lnTo>
                    <a:pt x="12"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2">
              <a:extLst>
                <a:ext uri="{FF2B5EF4-FFF2-40B4-BE49-F238E27FC236}">
                  <a16:creationId xmlns:a16="http://schemas.microsoft.com/office/drawing/2014/main" id="{E5541466-D3A3-4382-B3AA-C72C6216C222}"/>
                </a:ext>
              </a:extLst>
            </p:cNvPr>
            <p:cNvSpPr>
              <a:spLocks noChangeArrowheads="1"/>
            </p:cNvSpPr>
            <p:nvPr/>
          </p:nvSpPr>
          <p:spPr bwMode="auto">
            <a:xfrm>
              <a:off x="4973638" y="2171700"/>
              <a:ext cx="17463" cy="8096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3">
              <a:extLst>
                <a:ext uri="{FF2B5EF4-FFF2-40B4-BE49-F238E27FC236}">
                  <a16:creationId xmlns:a16="http://schemas.microsoft.com/office/drawing/2014/main" id="{2093A29C-C1DC-4F14-B1C2-EDF722894384}"/>
                </a:ext>
              </a:extLst>
            </p:cNvPr>
            <p:cNvSpPr>
              <a:spLocks/>
            </p:cNvSpPr>
            <p:nvPr/>
          </p:nvSpPr>
          <p:spPr bwMode="auto">
            <a:xfrm>
              <a:off x="5029200"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1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1" y="51"/>
                  </a:lnTo>
                  <a:lnTo>
                    <a:pt x="10" y="17"/>
                  </a:lnTo>
                  <a:lnTo>
                    <a:pt x="10" y="17"/>
                  </a:lnTo>
                  <a:lnTo>
                    <a:pt x="10"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4">
              <a:extLst>
                <a:ext uri="{FF2B5EF4-FFF2-40B4-BE49-F238E27FC236}">
                  <a16:creationId xmlns:a16="http://schemas.microsoft.com/office/drawing/2014/main" id="{9029BABA-6612-4FA7-AB59-EF4A0FEAB726}"/>
                </a:ext>
              </a:extLst>
            </p:cNvPr>
            <p:cNvSpPr>
              <a:spLocks noEditPoints="1"/>
            </p:cNvSpPr>
            <p:nvPr/>
          </p:nvSpPr>
          <p:spPr bwMode="auto">
            <a:xfrm>
              <a:off x="5126038"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5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5 w 50"/>
                <a:gd name="T23" fmla="*/ 12 h 51"/>
                <a:gd name="T24" fmla="*/ 25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5" y="39"/>
                  </a:lnTo>
                  <a:lnTo>
                    <a:pt x="12" y="51"/>
                  </a:lnTo>
                  <a:lnTo>
                    <a:pt x="0" y="51"/>
                  </a:lnTo>
                  <a:lnTo>
                    <a:pt x="19" y="0"/>
                  </a:lnTo>
                  <a:close/>
                  <a:moveTo>
                    <a:pt x="18" y="31"/>
                  </a:moveTo>
                  <a:lnTo>
                    <a:pt x="32" y="31"/>
                  </a:lnTo>
                  <a:lnTo>
                    <a:pt x="25" y="12"/>
                  </a:lnTo>
                  <a:lnTo>
                    <a:pt x="25" y="12"/>
                  </a:lnTo>
                  <a:lnTo>
                    <a:pt x="18" y="3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a:extLst>
                <a:ext uri="{FF2B5EF4-FFF2-40B4-BE49-F238E27FC236}">
                  <a16:creationId xmlns:a16="http://schemas.microsoft.com/office/drawing/2014/main" id="{74CF2B44-B6F4-4D50-BA5B-160DA3FB1D54}"/>
                </a:ext>
              </a:extLst>
            </p:cNvPr>
            <p:cNvSpPr>
              <a:spLocks/>
            </p:cNvSpPr>
            <p:nvPr/>
          </p:nvSpPr>
          <p:spPr bwMode="auto">
            <a:xfrm>
              <a:off x="5233988"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2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2" y="51"/>
                  </a:lnTo>
                  <a:lnTo>
                    <a:pt x="10" y="17"/>
                  </a:lnTo>
                  <a:lnTo>
                    <a:pt x="10" y="17"/>
                  </a:lnTo>
                  <a:lnTo>
                    <a:pt x="10"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
              <a:extLst>
                <a:ext uri="{FF2B5EF4-FFF2-40B4-BE49-F238E27FC236}">
                  <a16:creationId xmlns:a16="http://schemas.microsoft.com/office/drawing/2014/main" id="{E5B1C058-4F15-4223-987B-1E2D6D58947C}"/>
                </a:ext>
              </a:extLst>
            </p:cNvPr>
            <p:cNvSpPr>
              <a:spLocks/>
            </p:cNvSpPr>
            <p:nvPr/>
          </p:nvSpPr>
          <p:spPr bwMode="auto">
            <a:xfrm>
              <a:off x="5335588" y="2168525"/>
              <a:ext cx="76200" cy="85725"/>
            </a:xfrm>
            <a:custGeom>
              <a:avLst/>
              <a:gdLst>
                <a:gd name="T0" fmla="*/ 35 w 45"/>
                <a:gd name="T1" fmla="*/ 18 h 51"/>
                <a:gd name="T2" fmla="*/ 24 w 45"/>
                <a:gd name="T3" fmla="*/ 9 h 51"/>
                <a:gd name="T4" fmla="*/ 11 w 45"/>
                <a:gd name="T5" fmla="*/ 26 h 51"/>
                <a:gd name="T6" fmla="*/ 24 w 45"/>
                <a:gd name="T7" fmla="*/ 42 h 51"/>
                <a:gd name="T8" fmla="*/ 35 w 45"/>
                <a:gd name="T9" fmla="*/ 31 h 51"/>
                <a:gd name="T10" fmla="*/ 45 w 45"/>
                <a:gd name="T11" fmla="*/ 31 h 51"/>
                <a:gd name="T12" fmla="*/ 24 w 45"/>
                <a:gd name="T13" fmla="*/ 51 h 51"/>
                <a:gd name="T14" fmla="*/ 0 w 45"/>
                <a:gd name="T15" fmla="*/ 26 h 51"/>
                <a:gd name="T16" fmla="*/ 24 w 45"/>
                <a:gd name="T17" fmla="*/ 0 h 51"/>
                <a:gd name="T18" fmla="*/ 45 w 45"/>
                <a:gd name="T19" fmla="*/ 18 h 51"/>
                <a:gd name="T20" fmla="*/ 35 w 45"/>
                <a:gd name="T21"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35" y="18"/>
                  </a:moveTo>
                  <a:cubicBezTo>
                    <a:pt x="34" y="13"/>
                    <a:pt x="29" y="9"/>
                    <a:pt x="24" y="9"/>
                  </a:cubicBezTo>
                  <a:cubicBezTo>
                    <a:pt x="14" y="9"/>
                    <a:pt x="11" y="17"/>
                    <a:pt x="11" y="26"/>
                  </a:cubicBezTo>
                  <a:cubicBezTo>
                    <a:pt x="11" y="34"/>
                    <a:pt x="14" y="42"/>
                    <a:pt x="24" y="42"/>
                  </a:cubicBezTo>
                  <a:cubicBezTo>
                    <a:pt x="31" y="42"/>
                    <a:pt x="34" y="38"/>
                    <a:pt x="35" y="31"/>
                  </a:cubicBezTo>
                  <a:cubicBezTo>
                    <a:pt x="45" y="31"/>
                    <a:pt x="45" y="31"/>
                    <a:pt x="45" y="31"/>
                  </a:cubicBezTo>
                  <a:cubicBezTo>
                    <a:pt x="44" y="43"/>
                    <a:pt x="36" y="51"/>
                    <a:pt x="24" y="51"/>
                  </a:cubicBezTo>
                  <a:cubicBezTo>
                    <a:pt x="9" y="51"/>
                    <a:pt x="0" y="40"/>
                    <a:pt x="0" y="26"/>
                  </a:cubicBezTo>
                  <a:cubicBezTo>
                    <a:pt x="0" y="12"/>
                    <a:pt x="9" y="0"/>
                    <a:pt x="24" y="0"/>
                  </a:cubicBezTo>
                  <a:cubicBezTo>
                    <a:pt x="35" y="0"/>
                    <a:pt x="44" y="7"/>
                    <a:pt x="45" y="18"/>
                  </a:cubicBezTo>
                  <a:lnTo>
                    <a:pt x="35" y="18"/>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7">
              <a:extLst>
                <a:ext uri="{FF2B5EF4-FFF2-40B4-BE49-F238E27FC236}">
                  <a16:creationId xmlns:a16="http://schemas.microsoft.com/office/drawing/2014/main" id="{CC3B638F-EF1F-4B18-A103-B31077E449D6}"/>
                </a:ext>
              </a:extLst>
            </p:cNvPr>
            <p:cNvSpPr>
              <a:spLocks noChangeArrowheads="1"/>
            </p:cNvSpPr>
            <p:nvPr/>
          </p:nvSpPr>
          <p:spPr bwMode="auto">
            <a:xfrm>
              <a:off x="5445125" y="2171700"/>
              <a:ext cx="17463" cy="8096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8">
              <a:extLst>
                <a:ext uri="{FF2B5EF4-FFF2-40B4-BE49-F238E27FC236}">
                  <a16:creationId xmlns:a16="http://schemas.microsoft.com/office/drawing/2014/main" id="{76D465D3-2DCD-49A6-BD63-342973879291}"/>
                </a:ext>
              </a:extLst>
            </p:cNvPr>
            <p:cNvSpPr>
              <a:spLocks noEditPoints="1"/>
            </p:cNvSpPr>
            <p:nvPr/>
          </p:nvSpPr>
          <p:spPr bwMode="auto">
            <a:xfrm>
              <a:off x="5491163"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6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6 w 50"/>
                <a:gd name="T23" fmla="*/ 12 h 51"/>
                <a:gd name="T24" fmla="*/ 26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6" y="39"/>
                  </a:lnTo>
                  <a:lnTo>
                    <a:pt x="12" y="51"/>
                  </a:lnTo>
                  <a:lnTo>
                    <a:pt x="0" y="51"/>
                  </a:lnTo>
                  <a:lnTo>
                    <a:pt x="19" y="0"/>
                  </a:lnTo>
                  <a:close/>
                  <a:moveTo>
                    <a:pt x="18" y="31"/>
                  </a:moveTo>
                  <a:lnTo>
                    <a:pt x="32" y="31"/>
                  </a:lnTo>
                  <a:lnTo>
                    <a:pt x="26" y="12"/>
                  </a:lnTo>
                  <a:lnTo>
                    <a:pt x="26" y="12"/>
                  </a:lnTo>
                  <a:lnTo>
                    <a:pt x="18" y="3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9">
              <a:extLst>
                <a:ext uri="{FF2B5EF4-FFF2-40B4-BE49-F238E27FC236}">
                  <a16:creationId xmlns:a16="http://schemas.microsoft.com/office/drawing/2014/main" id="{87CDC8D9-41F4-4D04-A613-F3E70FA0400C}"/>
                </a:ext>
              </a:extLst>
            </p:cNvPr>
            <p:cNvSpPr>
              <a:spLocks/>
            </p:cNvSpPr>
            <p:nvPr/>
          </p:nvSpPr>
          <p:spPr bwMode="auto">
            <a:xfrm>
              <a:off x="5600700" y="2171700"/>
              <a:ext cx="57150" cy="80963"/>
            </a:xfrm>
            <a:custGeom>
              <a:avLst/>
              <a:gdLst>
                <a:gd name="T0" fmla="*/ 0 w 36"/>
                <a:gd name="T1" fmla="*/ 0 h 51"/>
                <a:gd name="T2" fmla="*/ 10 w 36"/>
                <a:gd name="T3" fmla="*/ 0 h 51"/>
                <a:gd name="T4" fmla="*/ 10 w 36"/>
                <a:gd name="T5" fmla="*/ 41 h 51"/>
                <a:gd name="T6" fmla="*/ 36 w 36"/>
                <a:gd name="T7" fmla="*/ 41 h 51"/>
                <a:gd name="T8" fmla="*/ 36 w 36"/>
                <a:gd name="T9" fmla="*/ 51 h 51"/>
                <a:gd name="T10" fmla="*/ 0 w 36"/>
                <a:gd name="T11" fmla="*/ 51 h 51"/>
                <a:gd name="T12" fmla="*/ 0 w 3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0" y="0"/>
                  </a:moveTo>
                  <a:lnTo>
                    <a:pt x="10" y="0"/>
                  </a:lnTo>
                  <a:lnTo>
                    <a:pt x="10" y="41"/>
                  </a:lnTo>
                  <a:lnTo>
                    <a:pt x="36" y="41"/>
                  </a:lnTo>
                  <a:lnTo>
                    <a:pt x="36"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0">
              <a:extLst>
                <a:ext uri="{FF2B5EF4-FFF2-40B4-BE49-F238E27FC236}">
                  <a16:creationId xmlns:a16="http://schemas.microsoft.com/office/drawing/2014/main" id="{5AD88E07-E94A-44E1-89DF-4679D3FEC77B}"/>
                </a:ext>
              </a:extLst>
            </p:cNvPr>
            <p:cNvSpPr>
              <a:spLocks/>
            </p:cNvSpPr>
            <p:nvPr/>
          </p:nvSpPr>
          <p:spPr bwMode="auto">
            <a:xfrm>
              <a:off x="5738813" y="2168525"/>
              <a:ext cx="74613" cy="85725"/>
            </a:xfrm>
            <a:custGeom>
              <a:avLst/>
              <a:gdLst>
                <a:gd name="T0" fmla="*/ 37 w 45"/>
                <a:gd name="T1" fmla="*/ 44 h 51"/>
                <a:gd name="T2" fmla="*/ 24 w 45"/>
                <a:gd name="T3" fmla="*/ 51 h 51"/>
                <a:gd name="T4" fmla="*/ 0 w 45"/>
                <a:gd name="T5" fmla="*/ 26 h 51"/>
                <a:gd name="T6" fmla="*/ 24 w 45"/>
                <a:gd name="T7" fmla="*/ 0 h 51"/>
                <a:gd name="T8" fmla="*/ 44 w 45"/>
                <a:gd name="T9" fmla="*/ 17 h 51"/>
                <a:gd name="T10" fmla="*/ 34 w 45"/>
                <a:gd name="T11" fmla="*/ 17 h 51"/>
                <a:gd name="T12" fmla="*/ 24 w 45"/>
                <a:gd name="T13" fmla="*/ 9 h 51"/>
                <a:gd name="T14" fmla="*/ 11 w 45"/>
                <a:gd name="T15" fmla="*/ 26 h 51"/>
                <a:gd name="T16" fmla="*/ 24 w 45"/>
                <a:gd name="T17" fmla="*/ 42 h 51"/>
                <a:gd name="T18" fmla="*/ 35 w 45"/>
                <a:gd name="T19" fmla="*/ 32 h 51"/>
                <a:gd name="T20" fmla="*/ 25 w 45"/>
                <a:gd name="T21" fmla="*/ 32 h 51"/>
                <a:gd name="T22" fmla="*/ 25 w 45"/>
                <a:gd name="T23" fmla="*/ 24 h 51"/>
                <a:gd name="T24" fmla="*/ 45 w 45"/>
                <a:gd name="T25" fmla="*/ 24 h 51"/>
                <a:gd name="T26" fmla="*/ 45 w 45"/>
                <a:gd name="T27" fmla="*/ 50 h 51"/>
                <a:gd name="T28" fmla="*/ 38 w 45"/>
                <a:gd name="T29" fmla="*/ 50 h 51"/>
                <a:gd name="T30" fmla="*/ 37 w 45"/>
                <a:gd name="T3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51">
                  <a:moveTo>
                    <a:pt x="37" y="44"/>
                  </a:moveTo>
                  <a:cubicBezTo>
                    <a:pt x="33" y="49"/>
                    <a:pt x="29" y="51"/>
                    <a:pt x="24" y="51"/>
                  </a:cubicBezTo>
                  <a:cubicBezTo>
                    <a:pt x="9" y="51"/>
                    <a:pt x="0" y="40"/>
                    <a:pt x="0" y="26"/>
                  </a:cubicBezTo>
                  <a:cubicBezTo>
                    <a:pt x="0" y="12"/>
                    <a:pt x="9" y="0"/>
                    <a:pt x="24" y="0"/>
                  </a:cubicBezTo>
                  <a:cubicBezTo>
                    <a:pt x="34" y="0"/>
                    <a:pt x="43" y="7"/>
                    <a:pt x="44" y="17"/>
                  </a:cubicBezTo>
                  <a:cubicBezTo>
                    <a:pt x="34" y="17"/>
                    <a:pt x="34" y="17"/>
                    <a:pt x="34" y="17"/>
                  </a:cubicBezTo>
                  <a:cubicBezTo>
                    <a:pt x="33" y="12"/>
                    <a:pt x="29" y="9"/>
                    <a:pt x="24" y="9"/>
                  </a:cubicBezTo>
                  <a:cubicBezTo>
                    <a:pt x="14" y="9"/>
                    <a:pt x="11" y="17"/>
                    <a:pt x="11" y="26"/>
                  </a:cubicBezTo>
                  <a:cubicBezTo>
                    <a:pt x="11" y="34"/>
                    <a:pt x="14" y="42"/>
                    <a:pt x="24" y="42"/>
                  </a:cubicBezTo>
                  <a:cubicBezTo>
                    <a:pt x="31" y="42"/>
                    <a:pt x="35" y="38"/>
                    <a:pt x="35" y="32"/>
                  </a:cubicBezTo>
                  <a:cubicBezTo>
                    <a:pt x="25" y="32"/>
                    <a:pt x="25" y="32"/>
                    <a:pt x="25" y="32"/>
                  </a:cubicBezTo>
                  <a:cubicBezTo>
                    <a:pt x="25" y="24"/>
                    <a:pt x="25" y="24"/>
                    <a:pt x="25" y="24"/>
                  </a:cubicBezTo>
                  <a:cubicBezTo>
                    <a:pt x="45" y="24"/>
                    <a:pt x="45" y="24"/>
                    <a:pt x="45" y="24"/>
                  </a:cubicBezTo>
                  <a:cubicBezTo>
                    <a:pt x="45" y="50"/>
                    <a:pt x="45" y="50"/>
                    <a:pt x="45" y="50"/>
                  </a:cubicBezTo>
                  <a:cubicBezTo>
                    <a:pt x="38" y="50"/>
                    <a:pt x="38" y="50"/>
                    <a:pt x="38" y="50"/>
                  </a:cubicBezTo>
                  <a:lnTo>
                    <a:pt x="37" y="4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1">
              <a:extLst>
                <a:ext uri="{FF2B5EF4-FFF2-40B4-BE49-F238E27FC236}">
                  <a16:creationId xmlns:a16="http://schemas.microsoft.com/office/drawing/2014/main" id="{A9C1A2DE-7BB5-4D9C-83BC-75D224917548}"/>
                </a:ext>
              </a:extLst>
            </p:cNvPr>
            <p:cNvSpPr>
              <a:spLocks noEditPoints="1"/>
            </p:cNvSpPr>
            <p:nvPr/>
          </p:nvSpPr>
          <p:spPr bwMode="auto">
            <a:xfrm>
              <a:off x="5849938" y="2171700"/>
              <a:ext cx="69850" cy="80963"/>
            </a:xfrm>
            <a:custGeom>
              <a:avLst/>
              <a:gdLst>
                <a:gd name="T0" fmla="*/ 0 w 41"/>
                <a:gd name="T1" fmla="*/ 0 h 48"/>
                <a:gd name="T2" fmla="*/ 26 w 41"/>
                <a:gd name="T3" fmla="*/ 0 h 48"/>
                <a:gd name="T4" fmla="*/ 40 w 41"/>
                <a:gd name="T5" fmla="*/ 13 h 48"/>
                <a:gd name="T6" fmla="*/ 32 w 41"/>
                <a:gd name="T7" fmla="*/ 25 h 48"/>
                <a:gd name="T8" fmla="*/ 32 w 41"/>
                <a:gd name="T9" fmla="*/ 25 h 48"/>
                <a:gd name="T10" fmla="*/ 39 w 41"/>
                <a:gd name="T11" fmla="*/ 36 h 48"/>
                <a:gd name="T12" fmla="*/ 41 w 41"/>
                <a:gd name="T13" fmla="*/ 48 h 48"/>
                <a:gd name="T14" fmla="*/ 31 w 41"/>
                <a:gd name="T15" fmla="*/ 48 h 48"/>
                <a:gd name="T16" fmla="*/ 29 w 41"/>
                <a:gd name="T17" fmla="*/ 36 h 48"/>
                <a:gd name="T18" fmla="*/ 21 w 41"/>
                <a:gd name="T19" fmla="*/ 29 h 48"/>
                <a:gd name="T20" fmla="*/ 10 w 41"/>
                <a:gd name="T21" fmla="*/ 29 h 48"/>
                <a:gd name="T22" fmla="*/ 10 w 41"/>
                <a:gd name="T23" fmla="*/ 48 h 48"/>
                <a:gd name="T24" fmla="*/ 0 w 41"/>
                <a:gd name="T25" fmla="*/ 48 h 48"/>
                <a:gd name="T26" fmla="*/ 0 w 41"/>
                <a:gd name="T27" fmla="*/ 0 h 48"/>
                <a:gd name="T28" fmla="*/ 10 w 41"/>
                <a:gd name="T29" fmla="*/ 21 h 48"/>
                <a:gd name="T30" fmla="*/ 22 w 41"/>
                <a:gd name="T31" fmla="*/ 21 h 48"/>
                <a:gd name="T32" fmla="*/ 29 w 41"/>
                <a:gd name="T33" fmla="*/ 15 h 48"/>
                <a:gd name="T34" fmla="*/ 22 w 41"/>
                <a:gd name="T35" fmla="*/ 8 h 48"/>
                <a:gd name="T36" fmla="*/ 10 w 41"/>
                <a:gd name="T37" fmla="*/ 8 h 48"/>
                <a:gd name="T38" fmla="*/ 10 w 41"/>
                <a:gd name="T3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8">
                  <a:moveTo>
                    <a:pt x="0" y="0"/>
                  </a:moveTo>
                  <a:cubicBezTo>
                    <a:pt x="26" y="0"/>
                    <a:pt x="26" y="0"/>
                    <a:pt x="26" y="0"/>
                  </a:cubicBezTo>
                  <a:cubicBezTo>
                    <a:pt x="34" y="0"/>
                    <a:pt x="40" y="6"/>
                    <a:pt x="40" y="13"/>
                  </a:cubicBezTo>
                  <a:cubicBezTo>
                    <a:pt x="40" y="19"/>
                    <a:pt x="37" y="23"/>
                    <a:pt x="32" y="25"/>
                  </a:cubicBezTo>
                  <a:cubicBezTo>
                    <a:pt x="32" y="25"/>
                    <a:pt x="32" y="25"/>
                    <a:pt x="32" y="25"/>
                  </a:cubicBezTo>
                  <a:cubicBezTo>
                    <a:pt x="37" y="27"/>
                    <a:pt x="39" y="32"/>
                    <a:pt x="39" y="36"/>
                  </a:cubicBezTo>
                  <a:cubicBezTo>
                    <a:pt x="39" y="40"/>
                    <a:pt x="39" y="45"/>
                    <a:pt x="41" y="48"/>
                  </a:cubicBezTo>
                  <a:cubicBezTo>
                    <a:pt x="31" y="48"/>
                    <a:pt x="31" y="48"/>
                    <a:pt x="31" y="48"/>
                  </a:cubicBezTo>
                  <a:cubicBezTo>
                    <a:pt x="29" y="45"/>
                    <a:pt x="29" y="40"/>
                    <a:pt x="29" y="36"/>
                  </a:cubicBezTo>
                  <a:cubicBezTo>
                    <a:pt x="28" y="31"/>
                    <a:pt x="26" y="29"/>
                    <a:pt x="21" y="29"/>
                  </a:cubicBezTo>
                  <a:cubicBezTo>
                    <a:pt x="10" y="29"/>
                    <a:pt x="10" y="29"/>
                    <a:pt x="10" y="29"/>
                  </a:cubicBezTo>
                  <a:cubicBezTo>
                    <a:pt x="10" y="48"/>
                    <a:pt x="10" y="48"/>
                    <a:pt x="10" y="48"/>
                  </a:cubicBezTo>
                  <a:cubicBezTo>
                    <a:pt x="0" y="48"/>
                    <a:pt x="0" y="48"/>
                    <a:pt x="0" y="48"/>
                  </a:cubicBezTo>
                  <a:lnTo>
                    <a:pt x="0" y="0"/>
                  </a:lnTo>
                  <a:close/>
                  <a:moveTo>
                    <a:pt x="10" y="21"/>
                  </a:moveTo>
                  <a:cubicBezTo>
                    <a:pt x="22" y="21"/>
                    <a:pt x="22" y="21"/>
                    <a:pt x="22" y="21"/>
                  </a:cubicBezTo>
                  <a:cubicBezTo>
                    <a:pt x="27" y="21"/>
                    <a:pt x="29" y="19"/>
                    <a:pt x="29" y="15"/>
                  </a:cubicBezTo>
                  <a:cubicBezTo>
                    <a:pt x="29" y="10"/>
                    <a:pt x="27" y="8"/>
                    <a:pt x="22" y="8"/>
                  </a:cubicBezTo>
                  <a:cubicBezTo>
                    <a:pt x="10" y="8"/>
                    <a:pt x="10" y="8"/>
                    <a:pt x="10" y="8"/>
                  </a:cubicBezTo>
                  <a:lnTo>
                    <a:pt x="10" y="2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2">
              <a:extLst>
                <a:ext uri="{FF2B5EF4-FFF2-40B4-BE49-F238E27FC236}">
                  <a16:creationId xmlns:a16="http://schemas.microsoft.com/office/drawing/2014/main" id="{CAC7BFFB-AA1D-4466-8C07-2B685CDC0F4B}"/>
                </a:ext>
              </a:extLst>
            </p:cNvPr>
            <p:cNvSpPr>
              <a:spLocks noEditPoints="1"/>
            </p:cNvSpPr>
            <p:nvPr/>
          </p:nvSpPr>
          <p:spPr bwMode="auto">
            <a:xfrm>
              <a:off x="5949950" y="2168525"/>
              <a:ext cx="79375" cy="85725"/>
            </a:xfrm>
            <a:custGeom>
              <a:avLst/>
              <a:gdLst>
                <a:gd name="T0" fmla="*/ 24 w 48"/>
                <a:gd name="T1" fmla="*/ 0 h 51"/>
                <a:gd name="T2" fmla="*/ 48 w 48"/>
                <a:gd name="T3" fmla="*/ 26 h 51"/>
                <a:gd name="T4" fmla="*/ 24 w 48"/>
                <a:gd name="T5" fmla="*/ 51 h 51"/>
                <a:gd name="T6" fmla="*/ 0 w 48"/>
                <a:gd name="T7" fmla="*/ 26 h 51"/>
                <a:gd name="T8" fmla="*/ 24 w 48"/>
                <a:gd name="T9" fmla="*/ 0 h 51"/>
                <a:gd name="T10" fmla="*/ 24 w 48"/>
                <a:gd name="T11" fmla="*/ 42 h 51"/>
                <a:gd name="T12" fmla="*/ 37 w 48"/>
                <a:gd name="T13" fmla="*/ 26 h 51"/>
                <a:gd name="T14" fmla="*/ 24 w 48"/>
                <a:gd name="T15" fmla="*/ 9 h 51"/>
                <a:gd name="T16" fmla="*/ 11 w 48"/>
                <a:gd name="T17" fmla="*/ 26 h 51"/>
                <a:gd name="T18" fmla="*/ 24 w 48"/>
                <a:gd name="T1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24" y="0"/>
                  </a:moveTo>
                  <a:cubicBezTo>
                    <a:pt x="39" y="0"/>
                    <a:pt x="48" y="12"/>
                    <a:pt x="48" y="26"/>
                  </a:cubicBezTo>
                  <a:cubicBezTo>
                    <a:pt x="48" y="40"/>
                    <a:pt x="39" y="51"/>
                    <a:pt x="24" y="51"/>
                  </a:cubicBezTo>
                  <a:cubicBezTo>
                    <a:pt x="9" y="51"/>
                    <a:pt x="0" y="40"/>
                    <a:pt x="0" y="26"/>
                  </a:cubicBezTo>
                  <a:cubicBezTo>
                    <a:pt x="0" y="12"/>
                    <a:pt x="9" y="0"/>
                    <a:pt x="24" y="0"/>
                  </a:cubicBezTo>
                  <a:close/>
                  <a:moveTo>
                    <a:pt x="24" y="42"/>
                  </a:moveTo>
                  <a:cubicBezTo>
                    <a:pt x="33" y="42"/>
                    <a:pt x="37" y="34"/>
                    <a:pt x="37" y="26"/>
                  </a:cubicBezTo>
                  <a:cubicBezTo>
                    <a:pt x="37" y="17"/>
                    <a:pt x="33" y="9"/>
                    <a:pt x="24" y="9"/>
                  </a:cubicBezTo>
                  <a:cubicBezTo>
                    <a:pt x="14" y="9"/>
                    <a:pt x="11" y="17"/>
                    <a:pt x="11" y="26"/>
                  </a:cubicBezTo>
                  <a:cubicBezTo>
                    <a:pt x="11" y="34"/>
                    <a:pt x="14" y="42"/>
                    <a:pt x="24" y="42"/>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3">
              <a:extLst>
                <a:ext uri="{FF2B5EF4-FFF2-40B4-BE49-F238E27FC236}">
                  <a16:creationId xmlns:a16="http://schemas.microsoft.com/office/drawing/2014/main" id="{A4F79093-2BC1-4DD9-B032-D8217BAAE4F9}"/>
                </a:ext>
              </a:extLst>
            </p:cNvPr>
            <p:cNvSpPr>
              <a:spLocks/>
            </p:cNvSpPr>
            <p:nvPr/>
          </p:nvSpPr>
          <p:spPr bwMode="auto">
            <a:xfrm>
              <a:off x="6062663" y="2171700"/>
              <a:ext cx="69850" cy="82550"/>
            </a:xfrm>
            <a:custGeom>
              <a:avLst/>
              <a:gdLst>
                <a:gd name="T0" fmla="*/ 41 w 41"/>
                <a:gd name="T1" fmla="*/ 30 h 49"/>
                <a:gd name="T2" fmla="*/ 20 w 41"/>
                <a:gd name="T3" fmla="*/ 49 h 49"/>
                <a:gd name="T4" fmla="*/ 0 w 41"/>
                <a:gd name="T5" fmla="*/ 30 h 49"/>
                <a:gd name="T6" fmla="*/ 0 w 41"/>
                <a:gd name="T7" fmla="*/ 0 h 49"/>
                <a:gd name="T8" fmla="*/ 10 w 41"/>
                <a:gd name="T9" fmla="*/ 0 h 49"/>
                <a:gd name="T10" fmla="*/ 10 w 41"/>
                <a:gd name="T11" fmla="*/ 30 h 49"/>
                <a:gd name="T12" fmla="*/ 20 w 41"/>
                <a:gd name="T13" fmla="*/ 40 h 49"/>
                <a:gd name="T14" fmla="*/ 30 w 41"/>
                <a:gd name="T15" fmla="*/ 30 h 49"/>
                <a:gd name="T16" fmla="*/ 30 w 41"/>
                <a:gd name="T17" fmla="*/ 0 h 49"/>
                <a:gd name="T18" fmla="*/ 41 w 41"/>
                <a:gd name="T19" fmla="*/ 0 h 49"/>
                <a:gd name="T20" fmla="*/ 41 w 41"/>
                <a:gd name="T2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9">
                  <a:moveTo>
                    <a:pt x="41" y="30"/>
                  </a:moveTo>
                  <a:cubicBezTo>
                    <a:pt x="41" y="43"/>
                    <a:pt x="33" y="49"/>
                    <a:pt x="20" y="49"/>
                  </a:cubicBezTo>
                  <a:cubicBezTo>
                    <a:pt x="7" y="49"/>
                    <a:pt x="0" y="43"/>
                    <a:pt x="0" y="30"/>
                  </a:cubicBezTo>
                  <a:cubicBezTo>
                    <a:pt x="0" y="0"/>
                    <a:pt x="0" y="0"/>
                    <a:pt x="0" y="0"/>
                  </a:cubicBezTo>
                  <a:cubicBezTo>
                    <a:pt x="10" y="0"/>
                    <a:pt x="10" y="0"/>
                    <a:pt x="10" y="0"/>
                  </a:cubicBezTo>
                  <a:cubicBezTo>
                    <a:pt x="10" y="30"/>
                    <a:pt x="10" y="30"/>
                    <a:pt x="10" y="30"/>
                  </a:cubicBezTo>
                  <a:cubicBezTo>
                    <a:pt x="10" y="35"/>
                    <a:pt x="12" y="40"/>
                    <a:pt x="20" y="40"/>
                  </a:cubicBezTo>
                  <a:cubicBezTo>
                    <a:pt x="28" y="40"/>
                    <a:pt x="30" y="37"/>
                    <a:pt x="30" y="30"/>
                  </a:cubicBezTo>
                  <a:cubicBezTo>
                    <a:pt x="30" y="0"/>
                    <a:pt x="30" y="0"/>
                    <a:pt x="30" y="0"/>
                  </a:cubicBezTo>
                  <a:cubicBezTo>
                    <a:pt x="41" y="0"/>
                    <a:pt x="41" y="0"/>
                    <a:pt x="41" y="0"/>
                  </a:cubicBezTo>
                  <a:lnTo>
                    <a:pt x="41" y="3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4">
              <a:extLst>
                <a:ext uri="{FF2B5EF4-FFF2-40B4-BE49-F238E27FC236}">
                  <a16:creationId xmlns:a16="http://schemas.microsoft.com/office/drawing/2014/main" id="{260A4F65-B8A9-4AD7-B9A8-D5D50A926CB6}"/>
                </a:ext>
              </a:extLst>
            </p:cNvPr>
            <p:cNvSpPr>
              <a:spLocks noEditPoints="1"/>
            </p:cNvSpPr>
            <p:nvPr/>
          </p:nvSpPr>
          <p:spPr bwMode="auto">
            <a:xfrm>
              <a:off x="6169025" y="2171700"/>
              <a:ext cx="63500" cy="80963"/>
            </a:xfrm>
            <a:custGeom>
              <a:avLst/>
              <a:gdLst>
                <a:gd name="T0" fmla="*/ 0 w 38"/>
                <a:gd name="T1" fmla="*/ 0 h 48"/>
                <a:gd name="T2" fmla="*/ 22 w 38"/>
                <a:gd name="T3" fmla="*/ 0 h 48"/>
                <a:gd name="T4" fmla="*/ 38 w 38"/>
                <a:gd name="T5" fmla="*/ 15 h 48"/>
                <a:gd name="T6" fmla="*/ 22 w 38"/>
                <a:gd name="T7" fmla="*/ 31 h 48"/>
                <a:gd name="T8" fmla="*/ 11 w 38"/>
                <a:gd name="T9" fmla="*/ 31 h 48"/>
                <a:gd name="T10" fmla="*/ 11 w 38"/>
                <a:gd name="T11" fmla="*/ 48 h 48"/>
                <a:gd name="T12" fmla="*/ 0 w 38"/>
                <a:gd name="T13" fmla="*/ 48 h 48"/>
                <a:gd name="T14" fmla="*/ 0 w 38"/>
                <a:gd name="T15" fmla="*/ 0 h 48"/>
                <a:gd name="T16" fmla="*/ 11 w 38"/>
                <a:gd name="T17" fmla="*/ 22 h 48"/>
                <a:gd name="T18" fmla="*/ 19 w 38"/>
                <a:gd name="T19" fmla="*/ 22 h 48"/>
                <a:gd name="T20" fmla="*/ 28 w 38"/>
                <a:gd name="T21" fmla="*/ 15 h 48"/>
                <a:gd name="T22" fmla="*/ 19 w 38"/>
                <a:gd name="T23" fmla="*/ 8 h 48"/>
                <a:gd name="T24" fmla="*/ 11 w 38"/>
                <a:gd name="T25" fmla="*/ 8 h 48"/>
                <a:gd name="T26" fmla="*/ 11 w 38"/>
                <a:gd name="T2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0" y="0"/>
                  </a:moveTo>
                  <a:cubicBezTo>
                    <a:pt x="22" y="0"/>
                    <a:pt x="22" y="0"/>
                    <a:pt x="22" y="0"/>
                  </a:cubicBezTo>
                  <a:cubicBezTo>
                    <a:pt x="34" y="0"/>
                    <a:pt x="38" y="7"/>
                    <a:pt x="38" y="15"/>
                  </a:cubicBezTo>
                  <a:cubicBezTo>
                    <a:pt x="38" y="23"/>
                    <a:pt x="34" y="31"/>
                    <a:pt x="22" y="31"/>
                  </a:cubicBezTo>
                  <a:cubicBezTo>
                    <a:pt x="11" y="31"/>
                    <a:pt x="11" y="31"/>
                    <a:pt x="11" y="31"/>
                  </a:cubicBezTo>
                  <a:cubicBezTo>
                    <a:pt x="11" y="48"/>
                    <a:pt x="11" y="48"/>
                    <a:pt x="11" y="48"/>
                  </a:cubicBezTo>
                  <a:cubicBezTo>
                    <a:pt x="0" y="48"/>
                    <a:pt x="0" y="48"/>
                    <a:pt x="0" y="48"/>
                  </a:cubicBezTo>
                  <a:lnTo>
                    <a:pt x="0" y="0"/>
                  </a:lnTo>
                  <a:close/>
                  <a:moveTo>
                    <a:pt x="11" y="22"/>
                  </a:moveTo>
                  <a:cubicBezTo>
                    <a:pt x="19" y="22"/>
                    <a:pt x="19" y="22"/>
                    <a:pt x="19" y="22"/>
                  </a:cubicBezTo>
                  <a:cubicBezTo>
                    <a:pt x="24" y="22"/>
                    <a:pt x="28" y="21"/>
                    <a:pt x="28" y="15"/>
                  </a:cubicBezTo>
                  <a:cubicBezTo>
                    <a:pt x="28" y="9"/>
                    <a:pt x="24" y="8"/>
                    <a:pt x="19" y="8"/>
                  </a:cubicBezTo>
                  <a:cubicBezTo>
                    <a:pt x="11" y="8"/>
                    <a:pt x="11" y="8"/>
                    <a:pt x="11" y="8"/>
                  </a:cubicBezTo>
                  <a:lnTo>
                    <a:pt x="11" y="2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0745262"/>
      </p:ext>
    </p:extLst>
  </p:cSld>
  <p:clrMapOvr>
    <a:masterClrMapping/>
  </p:clrMapOvr>
  <p:extLst>
    <p:ext uri="{DCECCB84-F9BA-43D5-87BE-67443E8EF086}">
      <p15:sldGuideLst xmlns:p15="http://schemas.microsoft.com/office/powerpoint/2012/main">
        <p15:guide id="1" pos="408">
          <p15:clr>
            <a:srgbClr val="FBAE40"/>
          </p15:clr>
        </p15:guide>
        <p15:guide id="2" pos="39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592915"/>
      </p:ext>
    </p:extLst>
  </p:cSld>
  <p:clrMapOvr>
    <a:masterClrMapping/>
  </p:clrMapOvr>
  <p:extLst>
    <p:ext uri="{DCECCB84-F9BA-43D5-87BE-67443E8EF086}">
      <p15:sldGuideLst xmlns:p15="http://schemas.microsoft.com/office/powerpoint/2012/main">
        <p15:guide id="2" pos="7368" userDrawn="1">
          <p15:clr>
            <a:srgbClr val="FBAE40"/>
          </p15:clr>
        </p15:guide>
        <p15:guide id="4"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3C76494-B48D-48AD-809A-596A6FE4B0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9427" y="-216216"/>
            <a:ext cx="8462645" cy="7085232"/>
          </a:xfrm>
          <a:prstGeom prst="rect">
            <a:avLst/>
          </a:prstGeom>
        </p:spPr>
      </p:pic>
      <p:sp>
        <p:nvSpPr>
          <p:cNvPr id="344" name="Rectangle 343">
            <a:extLst>
              <a:ext uri="{FF2B5EF4-FFF2-40B4-BE49-F238E27FC236}">
                <a16:creationId xmlns:a16="http://schemas.microsoft.com/office/drawing/2014/main" id="{0F6353BE-57D7-4996-A9CD-852F5B1FF328}"/>
              </a:ext>
            </a:extLst>
          </p:cNvPr>
          <p:cNvSpPr/>
          <p:nvPr userDrawn="1"/>
        </p:nvSpPr>
        <p:spPr>
          <a:xfrm>
            <a:off x="-11017" y="-11019"/>
            <a:ext cx="6422834" cy="6880035"/>
          </a:xfrm>
          <a:prstGeom prst="rect">
            <a:avLst/>
          </a:prstGeom>
          <a:solidFill>
            <a:srgbClr val="61A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1B2250A-E7EB-46CF-9E72-4E3CBD962AFF}"/>
              </a:ext>
            </a:extLst>
          </p:cNvPr>
          <p:cNvCxnSpPr>
            <a:cxnSpLocks/>
          </p:cNvCxnSpPr>
          <p:nvPr userDrawn="1"/>
        </p:nvCxnSpPr>
        <p:spPr>
          <a:xfrm>
            <a:off x="11241762" y="6284041"/>
            <a:ext cx="0" cy="3577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075B47C-D948-4589-910B-67533B25702F}"/>
              </a:ext>
            </a:extLst>
          </p:cNvPr>
          <p:cNvSpPr txBox="1"/>
          <p:nvPr userDrawn="1"/>
        </p:nvSpPr>
        <p:spPr>
          <a:xfrm>
            <a:off x="11335764" y="6309023"/>
            <a:ext cx="477089" cy="307777"/>
          </a:xfrm>
          <a:prstGeom prst="rect">
            <a:avLst/>
          </a:prstGeom>
          <a:noFill/>
        </p:spPr>
        <p:txBody>
          <a:bodyPr wrap="square" rtlCol="0" anchor="ctr" anchorCtr="0">
            <a:spAutoFit/>
          </a:bodyPr>
          <a:lstStyle/>
          <a:p>
            <a:pPr algn="r"/>
            <a:fld id="{4DDCD693-215E-4CA6-9675-EBC3E15E2E39}" type="slidenum">
              <a:rPr lang="en-US" sz="1400" smtClean="0">
                <a:solidFill>
                  <a:schemeClr val="bg1"/>
                </a:solidFill>
                <a:latin typeface="Arial" panose="020B0604020202020204" pitchFamily="34" charset="0"/>
                <a:cs typeface="Arial" panose="020B0604020202020204" pitchFamily="34" charset="0"/>
              </a:rPr>
              <a:pPr algn="r"/>
              <a:t>‹#›</a:t>
            </a:fld>
            <a:endParaRPr lang="en-US" sz="900" dirty="0">
              <a:solidFill>
                <a:schemeClr val="bg1"/>
              </a:solidFill>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334A3A89-3C7C-4C2D-A89A-58199850EA0F}"/>
              </a:ext>
            </a:extLst>
          </p:cNvPr>
          <p:cNvGrpSpPr/>
          <p:nvPr userDrawn="1"/>
        </p:nvGrpSpPr>
        <p:grpSpPr>
          <a:xfrm>
            <a:off x="464009" y="5991383"/>
            <a:ext cx="1518435" cy="652157"/>
            <a:chOff x="3965575" y="1006475"/>
            <a:chExt cx="3067050" cy="1247775"/>
          </a:xfrm>
          <a:solidFill>
            <a:schemeClr val="bg1"/>
          </a:solidFill>
        </p:grpSpPr>
        <p:sp>
          <p:nvSpPr>
            <p:cNvPr id="62" name="Freeform 39">
              <a:extLst>
                <a:ext uri="{FF2B5EF4-FFF2-40B4-BE49-F238E27FC236}">
                  <a16:creationId xmlns:a16="http://schemas.microsoft.com/office/drawing/2014/main" id="{B93C243C-CE68-42EC-9A57-496D0A74A256}"/>
                </a:ext>
              </a:extLst>
            </p:cNvPr>
            <p:cNvSpPr>
              <a:spLocks/>
            </p:cNvSpPr>
            <p:nvPr/>
          </p:nvSpPr>
          <p:spPr bwMode="auto">
            <a:xfrm>
              <a:off x="5276850" y="1006475"/>
              <a:ext cx="461963" cy="561975"/>
            </a:xfrm>
            <a:custGeom>
              <a:avLst/>
              <a:gdLst>
                <a:gd name="T0" fmla="*/ 152 w 275"/>
                <a:gd name="T1" fmla="*/ 233 h 336"/>
                <a:gd name="T2" fmla="*/ 101 w 275"/>
                <a:gd name="T3" fmla="*/ 168 h 336"/>
                <a:gd name="T4" fmla="*/ 169 w 275"/>
                <a:gd name="T5" fmla="*/ 101 h 336"/>
                <a:gd name="T6" fmla="*/ 203 w 275"/>
                <a:gd name="T7" fmla="*/ 110 h 336"/>
                <a:gd name="T8" fmla="*/ 275 w 275"/>
                <a:gd name="T9" fmla="*/ 38 h 336"/>
                <a:gd name="T10" fmla="*/ 169 w 275"/>
                <a:gd name="T11" fmla="*/ 0 h 336"/>
                <a:gd name="T12" fmla="*/ 0 w 275"/>
                <a:gd name="T13" fmla="*/ 168 h 336"/>
                <a:gd name="T14" fmla="*/ 152 w 275"/>
                <a:gd name="T15" fmla="*/ 336 h 336"/>
                <a:gd name="T16" fmla="*/ 152 w 275"/>
                <a:gd name="T17" fmla="*/ 2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36">
                  <a:moveTo>
                    <a:pt x="152" y="233"/>
                  </a:moveTo>
                  <a:cubicBezTo>
                    <a:pt x="123" y="226"/>
                    <a:pt x="101" y="200"/>
                    <a:pt x="101" y="168"/>
                  </a:cubicBezTo>
                  <a:cubicBezTo>
                    <a:pt x="101" y="131"/>
                    <a:pt x="132" y="101"/>
                    <a:pt x="169" y="101"/>
                  </a:cubicBezTo>
                  <a:cubicBezTo>
                    <a:pt x="181" y="101"/>
                    <a:pt x="193" y="104"/>
                    <a:pt x="203" y="110"/>
                  </a:cubicBezTo>
                  <a:cubicBezTo>
                    <a:pt x="275" y="38"/>
                    <a:pt x="275" y="38"/>
                    <a:pt x="275" y="38"/>
                  </a:cubicBezTo>
                  <a:cubicBezTo>
                    <a:pt x="246" y="14"/>
                    <a:pt x="209" y="0"/>
                    <a:pt x="169" y="0"/>
                  </a:cubicBezTo>
                  <a:cubicBezTo>
                    <a:pt x="76" y="0"/>
                    <a:pt x="0" y="75"/>
                    <a:pt x="0" y="168"/>
                  </a:cubicBezTo>
                  <a:cubicBezTo>
                    <a:pt x="0" y="256"/>
                    <a:pt x="67" y="327"/>
                    <a:pt x="152" y="336"/>
                  </a:cubicBezTo>
                  <a:lnTo>
                    <a:pt x="152"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0">
              <a:extLst>
                <a:ext uri="{FF2B5EF4-FFF2-40B4-BE49-F238E27FC236}">
                  <a16:creationId xmlns:a16="http://schemas.microsoft.com/office/drawing/2014/main" id="{5F6C69DF-DDE5-4455-AF97-97DAEE18EA84}"/>
                </a:ext>
              </a:extLst>
            </p:cNvPr>
            <p:cNvSpPr>
              <a:spLocks/>
            </p:cNvSpPr>
            <p:nvPr/>
          </p:nvSpPr>
          <p:spPr bwMode="auto">
            <a:xfrm>
              <a:off x="5657850" y="1109663"/>
              <a:ext cx="182563" cy="149225"/>
            </a:xfrm>
            <a:custGeom>
              <a:avLst/>
              <a:gdLst>
                <a:gd name="T0" fmla="*/ 72 w 109"/>
                <a:gd name="T1" fmla="*/ 0 h 89"/>
                <a:gd name="T2" fmla="*/ 0 w 109"/>
                <a:gd name="T3" fmla="*/ 72 h 89"/>
                <a:gd name="T4" fmla="*/ 7 w 109"/>
                <a:gd name="T5" fmla="*/ 89 h 89"/>
                <a:gd name="T6" fmla="*/ 109 w 109"/>
                <a:gd name="T7" fmla="*/ 89 h 89"/>
                <a:gd name="T8" fmla="*/ 72 w 109"/>
                <a:gd name="T9" fmla="*/ 0 h 89"/>
              </a:gdLst>
              <a:ahLst/>
              <a:cxnLst>
                <a:cxn ang="0">
                  <a:pos x="T0" y="T1"/>
                </a:cxn>
                <a:cxn ang="0">
                  <a:pos x="T2" y="T3"/>
                </a:cxn>
                <a:cxn ang="0">
                  <a:pos x="T4" y="T5"/>
                </a:cxn>
                <a:cxn ang="0">
                  <a:pos x="T6" y="T7"/>
                </a:cxn>
                <a:cxn ang="0">
                  <a:pos x="T8" y="T9"/>
                </a:cxn>
              </a:cxnLst>
              <a:rect l="0" t="0" r="r" b="b"/>
              <a:pathLst>
                <a:path w="109" h="89">
                  <a:moveTo>
                    <a:pt x="72" y="0"/>
                  </a:moveTo>
                  <a:cubicBezTo>
                    <a:pt x="0" y="72"/>
                    <a:pt x="0" y="72"/>
                    <a:pt x="0" y="72"/>
                  </a:cubicBezTo>
                  <a:cubicBezTo>
                    <a:pt x="3" y="78"/>
                    <a:pt x="5" y="83"/>
                    <a:pt x="7" y="89"/>
                  </a:cubicBezTo>
                  <a:cubicBezTo>
                    <a:pt x="109" y="89"/>
                    <a:pt x="109" y="89"/>
                    <a:pt x="109" y="89"/>
                  </a:cubicBezTo>
                  <a:cubicBezTo>
                    <a:pt x="106" y="56"/>
                    <a:pt x="92" y="25"/>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1">
              <a:extLst>
                <a:ext uri="{FF2B5EF4-FFF2-40B4-BE49-F238E27FC236}">
                  <a16:creationId xmlns:a16="http://schemas.microsoft.com/office/drawing/2014/main" id="{EE86509A-A0F4-4E25-8240-99D2EED69B0B}"/>
                </a:ext>
              </a:extLst>
            </p:cNvPr>
            <p:cNvSpPr>
              <a:spLocks/>
            </p:cNvSpPr>
            <p:nvPr/>
          </p:nvSpPr>
          <p:spPr bwMode="auto">
            <a:xfrm>
              <a:off x="5589588" y="1316038"/>
              <a:ext cx="250825" cy="252413"/>
            </a:xfrm>
            <a:custGeom>
              <a:avLst/>
              <a:gdLst>
                <a:gd name="T0" fmla="*/ 48 w 150"/>
                <a:gd name="T1" fmla="*/ 0 h 151"/>
                <a:gd name="T2" fmla="*/ 0 w 150"/>
                <a:gd name="T3" fmla="*/ 48 h 151"/>
                <a:gd name="T4" fmla="*/ 0 w 150"/>
                <a:gd name="T5" fmla="*/ 151 h 151"/>
                <a:gd name="T6" fmla="*/ 150 w 150"/>
                <a:gd name="T7" fmla="*/ 0 h 151"/>
                <a:gd name="T8" fmla="*/ 48 w 150"/>
                <a:gd name="T9" fmla="*/ 0 h 151"/>
              </a:gdLst>
              <a:ahLst/>
              <a:cxnLst>
                <a:cxn ang="0">
                  <a:pos x="T0" y="T1"/>
                </a:cxn>
                <a:cxn ang="0">
                  <a:pos x="T2" y="T3"/>
                </a:cxn>
                <a:cxn ang="0">
                  <a:pos x="T4" y="T5"/>
                </a:cxn>
                <a:cxn ang="0">
                  <a:pos x="T6" y="T7"/>
                </a:cxn>
                <a:cxn ang="0">
                  <a:pos x="T8" y="T9"/>
                </a:cxn>
              </a:cxnLst>
              <a:rect l="0" t="0" r="r" b="b"/>
              <a:pathLst>
                <a:path w="150" h="151">
                  <a:moveTo>
                    <a:pt x="48" y="0"/>
                  </a:moveTo>
                  <a:cubicBezTo>
                    <a:pt x="42" y="24"/>
                    <a:pt x="23" y="42"/>
                    <a:pt x="0" y="48"/>
                  </a:cubicBezTo>
                  <a:cubicBezTo>
                    <a:pt x="0" y="151"/>
                    <a:pt x="0" y="151"/>
                    <a:pt x="0" y="151"/>
                  </a:cubicBezTo>
                  <a:cubicBezTo>
                    <a:pt x="79" y="143"/>
                    <a:pt x="142" y="80"/>
                    <a:pt x="150" y="0"/>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2">
              <a:extLst>
                <a:ext uri="{FF2B5EF4-FFF2-40B4-BE49-F238E27FC236}">
                  <a16:creationId xmlns:a16="http://schemas.microsoft.com/office/drawing/2014/main" id="{1AF8F790-0B44-4794-B2F0-35E530DC669D}"/>
                </a:ext>
              </a:extLst>
            </p:cNvPr>
            <p:cNvSpPr>
              <a:spLocks/>
            </p:cNvSpPr>
            <p:nvPr/>
          </p:nvSpPr>
          <p:spPr bwMode="auto">
            <a:xfrm>
              <a:off x="3965575" y="1770063"/>
              <a:ext cx="257175" cy="271463"/>
            </a:xfrm>
            <a:custGeom>
              <a:avLst/>
              <a:gdLst>
                <a:gd name="T0" fmla="*/ 0 w 153"/>
                <a:gd name="T1" fmla="*/ 81 h 162"/>
                <a:gd name="T2" fmla="*/ 84 w 153"/>
                <a:gd name="T3" fmla="*/ 0 h 162"/>
                <a:gd name="T4" fmla="*/ 153 w 153"/>
                <a:gd name="T5" fmla="*/ 42 h 162"/>
                <a:gd name="T6" fmla="*/ 118 w 153"/>
                <a:gd name="T7" fmla="*/ 59 h 162"/>
                <a:gd name="T8" fmla="*/ 84 w 153"/>
                <a:gd name="T9" fmla="*/ 36 h 162"/>
                <a:gd name="T10" fmla="*/ 41 w 153"/>
                <a:gd name="T11" fmla="*/ 81 h 162"/>
                <a:gd name="T12" fmla="*/ 84 w 153"/>
                <a:gd name="T13" fmla="*/ 127 h 162"/>
                <a:gd name="T14" fmla="*/ 118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8" y="59"/>
                    <a:pt x="118" y="59"/>
                    <a:pt x="118" y="59"/>
                  </a:cubicBezTo>
                  <a:cubicBezTo>
                    <a:pt x="113" y="46"/>
                    <a:pt x="100" y="36"/>
                    <a:pt x="84" y="36"/>
                  </a:cubicBezTo>
                  <a:cubicBezTo>
                    <a:pt x="59" y="36"/>
                    <a:pt x="41" y="56"/>
                    <a:pt x="41" y="81"/>
                  </a:cubicBezTo>
                  <a:cubicBezTo>
                    <a:pt x="41" y="107"/>
                    <a:pt x="59" y="127"/>
                    <a:pt x="84" y="127"/>
                  </a:cubicBezTo>
                  <a:cubicBezTo>
                    <a:pt x="100" y="127"/>
                    <a:pt x="113" y="116"/>
                    <a:pt x="118" y="104"/>
                  </a:cubicBezTo>
                  <a:cubicBezTo>
                    <a:pt x="153" y="120"/>
                    <a:pt x="153" y="120"/>
                    <a:pt x="153" y="120"/>
                  </a:cubicBezTo>
                  <a:cubicBezTo>
                    <a:pt x="143" y="140"/>
                    <a:pt x="123" y="162"/>
                    <a:pt x="84" y="162"/>
                  </a:cubicBezTo>
                  <a:cubicBezTo>
                    <a:pt x="37" y="162"/>
                    <a:pt x="0" y="129"/>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3">
              <a:extLst>
                <a:ext uri="{FF2B5EF4-FFF2-40B4-BE49-F238E27FC236}">
                  <a16:creationId xmlns:a16="http://schemas.microsoft.com/office/drawing/2014/main" id="{B3E64B7E-2F61-4709-862B-5CC28387E1A8}"/>
                </a:ext>
              </a:extLst>
            </p:cNvPr>
            <p:cNvSpPr>
              <a:spLocks noEditPoints="1"/>
            </p:cNvSpPr>
            <p:nvPr/>
          </p:nvSpPr>
          <p:spPr bwMode="auto">
            <a:xfrm>
              <a:off x="4318000"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4">
              <a:extLst>
                <a:ext uri="{FF2B5EF4-FFF2-40B4-BE49-F238E27FC236}">
                  <a16:creationId xmlns:a16="http://schemas.microsoft.com/office/drawing/2014/main" id="{9AF72D58-12B8-4B73-AB30-26612AC4C856}"/>
                </a:ext>
              </a:extLst>
            </p:cNvPr>
            <p:cNvSpPr>
              <a:spLocks/>
            </p:cNvSpPr>
            <p:nvPr/>
          </p:nvSpPr>
          <p:spPr bwMode="auto">
            <a:xfrm>
              <a:off x="4710113" y="1774825"/>
              <a:ext cx="244475" cy="261938"/>
            </a:xfrm>
            <a:custGeom>
              <a:avLst/>
              <a:gdLst>
                <a:gd name="T0" fmla="*/ 43 w 154"/>
                <a:gd name="T1" fmla="*/ 66 h 165"/>
                <a:gd name="T2" fmla="*/ 43 w 154"/>
                <a:gd name="T3" fmla="*/ 165 h 165"/>
                <a:gd name="T4" fmla="*/ 0 w 154"/>
                <a:gd name="T5" fmla="*/ 165 h 165"/>
                <a:gd name="T6" fmla="*/ 0 w 154"/>
                <a:gd name="T7" fmla="*/ 0 h 165"/>
                <a:gd name="T8" fmla="*/ 44 w 154"/>
                <a:gd name="T9" fmla="*/ 0 h 165"/>
                <a:gd name="T10" fmla="*/ 111 w 154"/>
                <a:gd name="T11" fmla="*/ 95 h 165"/>
                <a:gd name="T12" fmla="*/ 111 w 154"/>
                <a:gd name="T13" fmla="*/ 0 h 165"/>
                <a:gd name="T14" fmla="*/ 154 w 154"/>
                <a:gd name="T15" fmla="*/ 0 h 165"/>
                <a:gd name="T16" fmla="*/ 154 w 154"/>
                <a:gd name="T17" fmla="*/ 165 h 165"/>
                <a:gd name="T18" fmla="*/ 113 w 154"/>
                <a:gd name="T19" fmla="*/ 165 h 165"/>
                <a:gd name="T20" fmla="*/ 43 w 154"/>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5">
                  <a:moveTo>
                    <a:pt x="43" y="66"/>
                  </a:moveTo>
                  <a:lnTo>
                    <a:pt x="43" y="165"/>
                  </a:lnTo>
                  <a:lnTo>
                    <a:pt x="0" y="165"/>
                  </a:lnTo>
                  <a:lnTo>
                    <a:pt x="0" y="0"/>
                  </a:lnTo>
                  <a:lnTo>
                    <a:pt x="44" y="0"/>
                  </a:lnTo>
                  <a:lnTo>
                    <a:pt x="111" y="95"/>
                  </a:lnTo>
                  <a:lnTo>
                    <a:pt x="111" y="0"/>
                  </a:lnTo>
                  <a:lnTo>
                    <a:pt x="154" y="0"/>
                  </a:lnTo>
                  <a:lnTo>
                    <a:pt x="154" y="165"/>
                  </a:lnTo>
                  <a:lnTo>
                    <a:pt x="113" y="165"/>
                  </a:lnTo>
                  <a:lnTo>
                    <a:pt x="4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5">
              <a:extLst>
                <a:ext uri="{FF2B5EF4-FFF2-40B4-BE49-F238E27FC236}">
                  <a16:creationId xmlns:a16="http://schemas.microsoft.com/office/drawing/2014/main" id="{DE5768A4-315D-471E-B887-A23CADDE18FB}"/>
                </a:ext>
              </a:extLst>
            </p:cNvPr>
            <p:cNvSpPr>
              <a:spLocks/>
            </p:cNvSpPr>
            <p:nvPr/>
          </p:nvSpPr>
          <p:spPr bwMode="auto">
            <a:xfrm>
              <a:off x="5067300" y="1770063"/>
              <a:ext cx="257175" cy="271463"/>
            </a:xfrm>
            <a:custGeom>
              <a:avLst/>
              <a:gdLst>
                <a:gd name="T0" fmla="*/ 0 w 153"/>
                <a:gd name="T1" fmla="*/ 81 h 162"/>
                <a:gd name="T2" fmla="*/ 84 w 153"/>
                <a:gd name="T3" fmla="*/ 0 h 162"/>
                <a:gd name="T4" fmla="*/ 153 w 153"/>
                <a:gd name="T5" fmla="*/ 42 h 162"/>
                <a:gd name="T6" fmla="*/ 119 w 153"/>
                <a:gd name="T7" fmla="*/ 59 h 162"/>
                <a:gd name="T8" fmla="*/ 84 w 153"/>
                <a:gd name="T9" fmla="*/ 36 h 162"/>
                <a:gd name="T10" fmla="*/ 41 w 153"/>
                <a:gd name="T11" fmla="*/ 81 h 162"/>
                <a:gd name="T12" fmla="*/ 84 w 153"/>
                <a:gd name="T13" fmla="*/ 127 h 162"/>
                <a:gd name="T14" fmla="*/ 119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9" y="59"/>
                    <a:pt x="119" y="59"/>
                    <a:pt x="119" y="59"/>
                  </a:cubicBezTo>
                  <a:cubicBezTo>
                    <a:pt x="114" y="46"/>
                    <a:pt x="100" y="36"/>
                    <a:pt x="84" y="36"/>
                  </a:cubicBezTo>
                  <a:cubicBezTo>
                    <a:pt x="60" y="36"/>
                    <a:pt x="41" y="56"/>
                    <a:pt x="41" y="81"/>
                  </a:cubicBezTo>
                  <a:cubicBezTo>
                    <a:pt x="41" y="107"/>
                    <a:pt x="59" y="127"/>
                    <a:pt x="84" y="127"/>
                  </a:cubicBezTo>
                  <a:cubicBezTo>
                    <a:pt x="100" y="127"/>
                    <a:pt x="114" y="116"/>
                    <a:pt x="119" y="104"/>
                  </a:cubicBezTo>
                  <a:cubicBezTo>
                    <a:pt x="153" y="120"/>
                    <a:pt x="153" y="120"/>
                    <a:pt x="153" y="120"/>
                  </a:cubicBezTo>
                  <a:cubicBezTo>
                    <a:pt x="143" y="140"/>
                    <a:pt x="123" y="162"/>
                    <a:pt x="84" y="162"/>
                  </a:cubicBezTo>
                  <a:cubicBezTo>
                    <a:pt x="37" y="162"/>
                    <a:pt x="0" y="129"/>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a:extLst>
                <a:ext uri="{FF2B5EF4-FFF2-40B4-BE49-F238E27FC236}">
                  <a16:creationId xmlns:a16="http://schemas.microsoft.com/office/drawing/2014/main" id="{068C46E0-DAF2-415B-A614-496A99530F6F}"/>
                </a:ext>
              </a:extLst>
            </p:cNvPr>
            <p:cNvSpPr>
              <a:spLocks noEditPoints="1"/>
            </p:cNvSpPr>
            <p:nvPr/>
          </p:nvSpPr>
          <p:spPr bwMode="auto">
            <a:xfrm>
              <a:off x="5419725"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a:extLst>
                <a:ext uri="{FF2B5EF4-FFF2-40B4-BE49-F238E27FC236}">
                  <a16:creationId xmlns:a16="http://schemas.microsoft.com/office/drawing/2014/main" id="{827E5E97-D7B8-4892-801B-3E7662524A3C}"/>
                </a:ext>
              </a:extLst>
            </p:cNvPr>
            <p:cNvSpPr>
              <a:spLocks/>
            </p:cNvSpPr>
            <p:nvPr/>
          </p:nvSpPr>
          <p:spPr bwMode="auto">
            <a:xfrm>
              <a:off x="5813425" y="1774825"/>
              <a:ext cx="242888" cy="266700"/>
            </a:xfrm>
            <a:custGeom>
              <a:avLst/>
              <a:gdLst>
                <a:gd name="T0" fmla="*/ 0 w 145"/>
                <a:gd name="T1" fmla="*/ 0 h 159"/>
                <a:gd name="T2" fmla="*/ 41 w 145"/>
                <a:gd name="T3" fmla="*/ 0 h 159"/>
                <a:gd name="T4" fmla="*/ 41 w 145"/>
                <a:gd name="T5" fmla="*/ 92 h 159"/>
                <a:gd name="T6" fmla="*/ 73 w 145"/>
                <a:gd name="T7" fmla="*/ 124 h 159"/>
                <a:gd name="T8" fmla="*/ 104 w 145"/>
                <a:gd name="T9" fmla="*/ 92 h 159"/>
                <a:gd name="T10" fmla="*/ 104 w 145"/>
                <a:gd name="T11" fmla="*/ 0 h 159"/>
                <a:gd name="T12" fmla="*/ 145 w 145"/>
                <a:gd name="T13" fmla="*/ 0 h 159"/>
                <a:gd name="T14" fmla="*/ 145 w 145"/>
                <a:gd name="T15" fmla="*/ 93 h 159"/>
                <a:gd name="T16" fmla="*/ 73 w 145"/>
                <a:gd name="T17" fmla="*/ 159 h 159"/>
                <a:gd name="T18" fmla="*/ 0 w 145"/>
                <a:gd name="T19" fmla="*/ 93 h 159"/>
                <a:gd name="T20" fmla="*/ 0 w 145"/>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59">
                  <a:moveTo>
                    <a:pt x="0" y="0"/>
                  </a:moveTo>
                  <a:cubicBezTo>
                    <a:pt x="41" y="0"/>
                    <a:pt x="41" y="0"/>
                    <a:pt x="41" y="0"/>
                  </a:cubicBezTo>
                  <a:cubicBezTo>
                    <a:pt x="41" y="92"/>
                    <a:pt x="41" y="92"/>
                    <a:pt x="41" y="92"/>
                  </a:cubicBezTo>
                  <a:cubicBezTo>
                    <a:pt x="41" y="110"/>
                    <a:pt x="51" y="124"/>
                    <a:pt x="73" y="124"/>
                  </a:cubicBezTo>
                  <a:cubicBezTo>
                    <a:pt x="94" y="124"/>
                    <a:pt x="104" y="110"/>
                    <a:pt x="104" y="92"/>
                  </a:cubicBezTo>
                  <a:cubicBezTo>
                    <a:pt x="104" y="0"/>
                    <a:pt x="104" y="0"/>
                    <a:pt x="104" y="0"/>
                  </a:cubicBezTo>
                  <a:cubicBezTo>
                    <a:pt x="145" y="0"/>
                    <a:pt x="145" y="0"/>
                    <a:pt x="145" y="0"/>
                  </a:cubicBezTo>
                  <a:cubicBezTo>
                    <a:pt x="145" y="93"/>
                    <a:pt x="145" y="93"/>
                    <a:pt x="145" y="93"/>
                  </a:cubicBezTo>
                  <a:cubicBezTo>
                    <a:pt x="145" y="132"/>
                    <a:pt x="123" y="159"/>
                    <a:pt x="73" y="159"/>
                  </a:cubicBezTo>
                  <a:cubicBezTo>
                    <a:pt x="22" y="159"/>
                    <a:pt x="0" y="132"/>
                    <a:pt x="0" y="93"/>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8">
              <a:extLst>
                <a:ext uri="{FF2B5EF4-FFF2-40B4-BE49-F238E27FC236}">
                  <a16:creationId xmlns:a16="http://schemas.microsoft.com/office/drawing/2014/main" id="{B9801E0B-3C02-41B9-937D-1E062268239F}"/>
                </a:ext>
              </a:extLst>
            </p:cNvPr>
            <p:cNvSpPr>
              <a:spLocks noEditPoints="1"/>
            </p:cNvSpPr>
            <p:nvPr/>
          </p:nvSpPr>
          <p:spPr bwMode="auto">
            <a:xfrm>
              <a:off x="6181725" y="1774825"/>
              <a:ext cx="225425" cy="261938"/>
            </a:xfrm>
            <a:custGeom>
              <a:avLst/>
              <a:gdLst>
                <a:gd name="T0" fmla="*/ 61 w 134"/>
                <a:gd name="T1" fmla="*/ 103 h 156"/>
                <a:gd name="T2" fmla="*/ 41 w 134"/>
                <a:gd name="T3" fmla="*/ 103 h 156"/>
                <a:gd name="T4" fmla="*/ 41 w 134"/>
                <a:gd name="T5" fmla="*/ 156 h 156"/>
                <a:gd name="T6" fmla="*/ 0 w 134"/>
                <a:gd name="T7" fmla="*/ 156 h 156"/>
                <a:gd name="T8" fmla="*/ 0 w 134"/>
                <a:gd name="T9" fmla="*/ 0 h 156"/>
                <a:gd name="T10" fmla="*/ 79 w 134"/>
                <a:gd name="T11" fmla="*/ 0 h 156"/>
                <a:gd name="T12" fmla="*/ 133 w 134"/>
                <a:gd name="T13" fmla="*/ 52 h 156"/>
                <a:gd name="T14" fmla="*/ 102 w 134"/>
                <a:gd name="T15" fmla="*/ 99 h 156"/>
                <a:gd name="T16" fmla="*/ 134 w 134"/>
                <a:gd name="T17" fmla="*/ 156 h 156"/>
                <a:gd name="T18" fmla="*/ 88 w 134"/>
                <a:gd name="T19" fmla="*/ 156 h 156"/>
                <a:gd name="T20" fmla="*/ 61 w 134"/>
                <a:gd name="T21" fmla="*/ 103 h 156"/>
                <a:gd name="T22" fmla="*/ 73 w 134"/>
                <a:gd name="T23" fmla="*/ 34 h 156"/>
                <a:gd name="T24" fmla="*/ 41 w 134"/>
                <a:gd name="T25" fmla="*/ 34 h 156"/>
                <a:gd name="T26" fmla="*/ 41 w 134"/>
                <a:gd name="T27" fmla="*/ 69 h 156"/>
                <a:gd name="T28" fmla="*/ 73 w 134"/>
                <a:gd name="T29" fmla="*/ 69 h 156"/>
                <a:gd name="T30" fmla="*/ 92 w 134"/>
                <a:gd name="T31" fmla="*/ 51 h 156"/>
                <a:gd name="T32" fmla="*/ 73 w 134"/>
                <a:gd name="T33"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6">
                  <a:moveTo>
                    <a:pt x="61" y="103"/>
                  </a:moveTo>
                  <a:cubicBezTo>
                    <a:pt x="41" y="103"/>
                    <a:pt x="41" y="103"/>
                    <a:pt x="41" y="103"/>
                  </a:cubicBezTo>
                  <a:cubicBezTo>
                    <a:pt x="41" y="156"/>
                    <a:pt x="41" y="156"/>
                    <a:pt x="41" y="156"/>
                  </a:cubicBezTo>
                  <a:cubicBezTo>
                    <a:pt x="0" y="156"/>
                    <a:pt x="0" y="156"/>
                    <a:pt x="0" y="156"/>
                  </a:cubicBezTo>
                  <a:cubicBezTo>
                    <a:pt x="0" y="0"/>
                    <a:pt x="0" y="0"/>
                    <a:pt x="0" y="0"/>
                  </a:cubicBezTo>
                  <a:cubicBezTo>
                    <a:pt x="79" y="0"/>
                    <a:pt x="79" y="0"/>
                    <a:pt x="79" y="0"/>
                  </a:cubicBezTo>
                  <a:cubicBezTo>
                    <a:pt x="113" y="0"/>
                    <a:pt x="133" y="23"/>
                    <a:pt x="133" y="52"/>
                  </a:cubicBezTo>
                  <a:cubicBezTo>
                    <a:pt x="133" y="79"/>
                    <a:pt x="116" y="94"/>
                    <a:pt x="102" y="99"/>
                  </a:cubicBezTo>
                  <a:cubicBezTo>
                    <a:pt x="134" y="156"/>
                    <a:pt x="134" y="156"/>
                    <a:pt x="134" y="156"/>
                  </a:cubicBezTo>
                  <a:cubicBezTo>
                    <a:pt x="88" y="156"/>
                    <a:pt x="88" y="156"/>
                    <a:pt x="88" y="156"/>
                  </a:cubicBezTo>
                  <a:lnTo>
                    <a:pt x="61" y="103"/>
                  </a:lnTo>
                  <a:close/>
                  <a:moveTo>
                    <a:pt x="73" y="34"/>
                  </a:moveTo>
                  <a:cubicBezTo>
                    <a:pt x="41" y="34"/>
                    <a:pt x="41" y="34"/>
                    <a:pt x="41" y="34"/>
                  </a:cubicBezTo>
                  <a:cubicBezTo>
                    <a:pt x="41" y="69"/>
                    <a:pt x="41" y="69"/>
                    <a:pt x="41" y="69"/>
                  </a:cubicBezTo>
                  <a:cubicBezTo>
                    <a:pt x="73" y="69"/>
                    <a:pt x="73" y="69"/>
                    <a:pt x="73" y="69"/>
                  </a:cubicBezTo>
                  <a:cubicBezTo>
                    <a:pt x="83" y="69"/>
                    <a:pt x="92" y="62"/>
                    <a:pt x="92" y="51"/>
                  </a:cubicBezTo>
                  <a:cubicBezTo>
                    <a:pt x="92" y="41"/>
                    <a:pt x="83"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a:extLst>
                <a:ext uri="{FF2B5EF4-FFF2-40B4-BE49-F238E27FC236}">
                  <a16:creationId xmlns:a16="http://schemas.microsoft.com/office/drawing/2014/main" id="{672CA379-E5E3-4C1E-903C-405EE8AB5DE9}"/>
                </a:ext>
              </a:extLst>
            </p:cNvPr>
            <p:cNvSpPr>
              <a:spLocks/>
            </p:cNvSpPr>
            <p:nvPr/>
          </p:nvSpPr>
          <p:spPr bwMode="auto">
            <a:xfrm>
              <a:off x="6502400" y="1770063"/>
              <a:ext cx="227013" cy="271463"/>
            </a:xfrm>
            <a:custGeom>
              <a:avLst/>
              <a:gdLst>
                <a:gd name="T0" fmla="*/ 22 w 135"/>
                <a:gd name="T1" fmla="*/ 107 h 162"/>
                <a:gd name="T2" fmla="*/ 72 w 135"/>
                <a:gd name="T3" fmla="*/ 128 h 162"/>
                <a:gd name="T4" fmla="*/ 94 w 135"/>
                <a:gd name="T5" fmla="*/ 114 h 162"/>
                <a:gd name="T6" fmla="*/ 67 w 135"/>
                <a:gd name="T7" fmla="*/ 98 h 162"/>
                <a:gd name="T8" fmla="*/ 5 w 135"/>
                <a:gd name="T9" fmla="*/ 50 h 162"/>
                <a:gd name="T10" fmla="*/ 68 w 135"/>
                <a:gd name="T11" fmla="*/ 0 h 162"/>
                <a:gd name="T12" fmla="*/ 131 w 135"/>
                <a:gd name="T13" fmla="*/ 22 h 162"/>
                <a:gd name="T14" fmla="*/ 109 w 135"/>
                <a:gd name="T15" fmla="*/ 51 h 162"/>
                <a:gd name="T16" fmla="*/ 65 w 135"/>
                <a:gd name="T17" fmla="*/ 35 h 162"/>
                <a:gd name="T18" fmla="*/ 46 w 135"/>
                <a:gd name="T19" fmla="*/ 47 h 162"/>
                <a:gd name="T20" fmla="*/ 73 w 135"/>
                <a:gd name="T21" fmla="*/ 62 h 162"/>
                <a:gd name="T22" fmla="*/ 135 w 135"/>
                <a:gd name="T23" fmla="*/ 110 h 162"/>
                <a:gd name="T24" fmla="*/ 70 w 135"/>
                <a:gd name="T25" fmla="*/ 162 h 162"/>
                <a:gd name="T26" fmla="*/ 0 w 135"/>
                <a:gd name="T27" fmla="*/ 137 h 162"/>
                <a:gd name="T28" fmla="*/ 22 w 135"/>
                <a:gd name="T29"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62">
                  <a:moveTo>
                    <a:pt x="22" y="107"/>
                  </a:moveTo>
                  <a:cubicBezTo>
                    <a:pt x="33" y="118"/>
                    <a:pt x="50" y="128"/>
                    <a:pt x="72" y="128"/>
                  </a:cubicBezTo>
                  <a:cubicBezTo>
                    <a:pt x="85" y="128"/>
                    <a:pt x="94" y="122"/>
                    <a:pt x="94" y="114"/>
                  </a:cubicBezTo>
                  <a:cubicBezTo>
                    <a:pt x="94" y="105"/>
                    <a:pt x="84" y="102"/>
                    <a:pt x="67" y="98"/>
                  </a:cubicBezTo>
                  <a:cubicBezTo>
                    <a:pt x="41" y="93"/>
                    <a:pt x="5" y="87"/>
                    <a:pt x="5" y="50"/>
                  </a:cubicBezTo>
                  <a:cubicBezTo>
                    <a:pt x="5" y="23"/>
                    <a:pt x="27" y="0"/>
                    <a:pt x="68" y="0"/>
                  </a:cubicBezTo>
                  <a:cubicBezTo>
                    <a:pt x="93" y="0"/>
                    <a:pt x="115" y="8"/>
                    <a:pt x="131" y="22"/>
                  </a:cubicBezTo>
                  <a:cubicBezTo>
                    <a:pt x="109" y="51"/>
                    <a:pt x="109" y="51"/>
                    <a:pt x="109" y="51"/>
                  </a:cubicBezTo>
                  <a:cubicBezTo>
                    <a:pt x="96" y="40"/>
                    <a:pt x="79" y="35"/>
                    <a:pt x="65" y="35"/>
                  </a:cubicBezTo>
                  <a:cubicBezTo>
                    <a:pt x="52" y="35"/>
                    <a:pt x="46" y="40"/>
                    <a:pt x="46" y="47"/>
                  </a:cubicBezTo>
                  <a:cubicBezTo>
                    <a:pt x="46" y="55"/>
                    <a:pt x="56" y="58"/>
                    <a:pt x="73" y="62"/>
                  </a:cubicBezTo>
                  <a:cubicBezTo>
                    <a:pt x="99" y="67"/>
                    <a:pt x="135" y="75"/>
                    <a:pt x="135" y="110"/>
                  </a:cubicBezTo>
                  <a:cubicBezTo>
                    <a:pt x="135" y="141"/>
                    <a:pt x="112" y="162"/>
                    <a:pt x="70" y="162"/>
                  </a:cubicBezTo>
                  <a:cubicBezTo>
                    <a:pt x="38" y="162"/>
                    <a:pt x="16" y="152"/>
                    <a:pt x="0" y="137"/>
                  </a:cubicBezTo>
                  <a:lnTo>
                    <a:pt x="2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a:extLst>
                <a:ext uri="{FF2B5EF4-FFF2-40B4-BE49-F238E27FC236}">
                  <a16:creationId xmlns:a16="http://schemas.microsoft.com/office/drawing/2014/main" id="{EB0719C1-E050-4A19-8C8B-37816867AC4A}"/>
                </a:ext>
              </a:extLst>
            </p:cNvPr>
            <p:cNvSpPr>
              <a:spLocks/>
            </p:cNvSpPr>
            <p:nvPr/>
          </p:nvSpPr>
          <p:spPr bwMode="auto">
            <a:xfrm>
              <a:off x="6838950" y="1774825"/>
              <a:ext cx="193675" cy="261938"/>
            </a:xfrm>
            <a:custGeom>
              <a:avLst/>
              <a:gdLst>
                <a:gd name="T0" fmla="*/ 0 w 122"/>
                <a:gd name="T1" fmla="*/ 0 h 165"/>
                <a:gd name="T2" fmla="*/ 122 w 122"/>
                <a:gd name="T3" fmla="*/ 0 h 165"/>
                <a:gd name="T4" fmla="*/ 122 w 122"/>
                <a:gd name="T5" fmla="*/ 36 h 165"/>
                <a:gd name="T6" fmla="*/ 43 w 122"/>
                <a:gd name="T7" fmla="*/ 36 h 165"/>
                <a:gd name="T8" fmla="*/ 43 w 122"/>
                <a:gd name="T9" fmla="*/ 64 h 165"/>
                <a:gd name="T10" fmla="*/ 120 w 122"/>
                <a:gd name="T11" fmla="*/ 64 h 165"/>
                <a:gd name="T12" fmla="*/ 120 w 122"/>
                <a:gd name="T13" fmla="*/ 99 h 165"/>
                <a:gd name="T14" fmla="*/ 43 w 122"/>
                <a:gd name="T15" fmla="*/ 99 h 165"/>
                <a:gd name="T16" fmla="*/ 43 w 122"/>
                <a:gd name="T17" fmla="*/ 129 h 165"/>
                <a:gd name="T18" fmla="*/ 122 w 122"/>
                <a:gd name="T19" fmla="*/ 129 h 165"/>
                <a:gd name="T20" fmla="*/ 122 w 122"/>
                <a:gd name="T21" fmla="*/ 165 h 165"/>
                <a:gd name="T22" fmla="*/ 0 w 122"/>
                <a:gd name="T23" fmla="*/ 165 h 165"/>
                <a:gd name="T24" fmla="*/ 0 w 12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5">
                  <a:moveTo>
                    <a:pt x="0" y="0"/>
                  </a:moveTo>
                  <a:lnTo>
                    <a:pt x="122" y="0"/>
                  </a:lnTo>
                  <a:lnTo>
                    <a:pt x="122" y="36"/>
                  </a:lnTo>
                  <a:lnTo>
                    <a:pt x="43" y="36"/>
                  </a:lnTo>
                  <a:lnTo>
                    <a:pt x="43" y="64"/>
                  </a:lnTo>
                  <a:lnTo>
                    <a:pt x="120" y="64"/>
                  </a:lnTo>
                  <a:lnTo>
                    <a:pt x="120" y="99"/>
                  </a:lnTo>
                  <a:lnTo>
                    <a:pt x="43" y="99"/>
                  </a:lnTo>
                  <a:lnTo>
                    <a:pt x="43" y="129"/>
                  </a:lnTo>
                  <a:lnTo>
                    <a:pt x="122" y="129"/>
                  </a:lnTo>
                  <a:lnTo>
                    <a:pt x="122" y="165"/>
                  </a:lnTo>
                  <a:lnTo>
                    <a:pt x="0" y="16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5C4096F8-87A3-4B2E-9E34-E85D26CDA579}"/>
                </a:ext>
              </a:extLst>
            </p:cNvPr>
            <p:cNvSpPr>
              <a:spLocks/>
            </p:cNvSpPr>
            <p:nvPr/>
          </p:nvSpPr>
          <p:spPr bwMode="auto">
            <a:xfrm>
              <a:off x="4884738" y="2171700"/>
              <a:ext cx="57150" cy="80963"/>
            </a:xfrm>
            <a:custGeom>
              <a:avLst/>
              <a:gdLst>
                <a:gd name="T0" fmla="*/ 0 w 36"/>
                <a:gd name="T1" fmla="*/ 0 h 51"/>
                <a:gd name="T2" fmla="*/ 36 w 36"/>
                <a:gd name="T3" fmla="*/ 0 h 51"/>
                <a:gd name="T4" fmla="*/ 36 w 36"/>
                <a:gd name="T5" fmla="*/ 10 h 51"/>
                <a:gd name="T6" fmla="*/ 12 w 36"/>
                <a:gd name="T7" fmla="*/ 10 h 51"/>
                <a:gd name="T8" fmla="*/ 12 w 36"/>
                <a:gd name="T9" fmla="*/ 21 h 51"/>
                <a:gd name="T10" fmla="*/ 33 w 36"/>
                <a:gd name="T11" fmla="*/ 21 h 51"/>
                <a:gd name="T12" fmla="*/ 33 w 36"/>
                <a:gd name="T13" fmla="*/ 30 h 51"/>
                <a:gd name="T14" fmla="*/ 12 w 36"/>
                <a:gd name="T15" fmla="*/ 30 h 51"/>
                <a:gd name="T16" fmla="*/ 12 w 36"/>
                <a:gd name="T17" fmla="*/ 51 h 51"/>
                <a:gd name="T18" fmla="*/ 0 w 36"/>
                <a:gd name="T19" fmla="*/ 51 h 51"/>
                <a:gd name="T20" fmla="*/ 0 w 3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0" y="0"/>
                  </a:moveTo>
                  <a:lnTo>
                    <a:pt x="36" y="0"/>
                  </a:lnTo>
                  <a:lnTo>
                    <a:pt x="36" y="10"/>
                  </a:lnTo>
                  <a:lnTo>
                    <a:pt x="12" y="10"/>
                  </a:lnTo>
                  <a:lnTo>
                    <a:pt x="12" y="21"/>
                  </a:lnTo>
                  <a:lnTo>
                    <a:pt x="33" y="21"/>
                  </a:lnTo>
                  <a:lnTo>
                    <a:pt x="33" y="30"/>
                  </a:lnTo>
                  <a:lnTo>
                    <a:pt x="12" y="30"/>
                  </a:lnTo>
                  <a:lnTo>
                    <a:pt x="12"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2">
              <a:extLst>
                <a:ext uri="{FF2B5EF4-FFF2-40B4-BE49-F238E27FC236}">
                  <a16:creationId xmlns:a16="http://schemas.microsoft.com/office/drawing/2014/main" id="{AE257B91-02FD-4DDE-BF68-412A09476374}"/>
                </a:ext>
              </a:extLst>
            </p:cNvPr>
            <p:cNvSpPr>
              <a:spLocks noChangeArrowheads="1"/>
            </p:cNvSpPr>
            <p:nvPr/>
          </p:nvSpPr>
          <p:spPr bwMode="auto">
            <a:xfrm>
              <a:off x="4973638" y="2171700"/>
              <a:ext cx="17463"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94724F3E-0FF0-47F7-A2E4-EA846A543A0D}"/>
                </a:ext>
              </a:extLst>
            </p:cNvPr>
            <p:cNvSpPr>
              <a:spLocks/>
            </p:cNvSpPr>
            <p:nvPr/>
          </p:nvSpPr>
          <p:spPr bwMode="auto">
            <a:xfrm>
              <a:off x="5029200"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1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1" y="51"/>
                  </a:lnTo>
                  <a:lnTo>
                    <a:pt x="10" y="17"/>
                  </a:lnTo>
                  <a:lnTo>
                    <a:pt x="10" y="17"/>
                  </a:lnTo>
                  <a:lnTo>
                    <a:pt x="10"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40F78A17-02F0-4D0F-B7C6-A14756045645}"/>
                </a:ext>
              </a:extLst>
            </p:cNvPr>
            <p:cNvSpPr>
              <a:spLocks noEditPoints="1"/>
            </p:cNvSpPr>
            <p:nvPr/>
          </p:nvSpPr>
          <p:spPr bwMode="auto">
            <a:xfrm>
              <a:off x="5126038"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5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5 w 50"/>
                <a:gd name="T23" fmla="*/ 12 h 51"/>
                <a:gd name="T24" fmla="*/ 25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5" y="39"/>
                  </a:lnTo>
                  <a:lnTo>
                    <a:pt x="12" y="51"/>
                  </a:lnTo>
                  <a:lnTo>
                    <a:pt x="0" y="51"/>
                  </a:lnTo>
                  <a:lnTo>
                    <a:pt x="19" y="0"/>
                  </a:lnTo>
                  <a:close/>
                  <a:moveTo>
                    <a:pt x="18" y="31"/>
                  </a:moveTo>
                  <a:lnTo>
                    <a:pt x="32" y="31"/>
                  </a:lnTo>
                  <a:lnTo>
                    <a:pt x="25" y="12"/>
                  </a:lnTo>
                  <a:lnTo>
                    <a:pt x="25" y="12"/>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853AF11A-2AA7-4B69-AA13-CBE4D785701D}"/>
                </a:ext>
              </a:extLst>
            </p:cNvPr>
            <p:cNvSpPr>
              <a:spLocks/>
            </p:cNvSpPr>
            <p:nvPr/>
          </p:nvSpPr>
          <p:spPr bwMode="auto">
            <a:xfrm>
              <a:off x="5233988"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2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2" y="51"/>
                  </a:lnTo>
                  <a:lnTo>
                    <a:pt x="10" y="17"/>
                  </a:lnTo>
                  <a:lnTo>
                    <a:pt x="10" y="17"/>
                  </a:lnTo>
                  <a:lnTo>
                    <a:pt x="10"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6">
              <a:extLst>
                <a:ext uri="{FF2B5EF4-FFF2-40B4-BE49-F238E27FC236}">
                  <a16:creationId xmlns:a16="http://schemas.microsoft.com/office/drawing/2014/main" id="{4C151CE7-0089-4859-AEA6-8C165FF65DD9}"/>
                </a:ext>
              </a:extLst>
            </p:cNvPr>
            <p:cNvSpPr>
              <a:spLocks/>
            </p:cNvSpPr>
            <p:nvPr/>
          </p:nvSpPr>
          <p:spPr bwMode="auto">
            <a:xfrm>
              <a:off x="5335588" y="2168525"/>
              <a:ext cx="76200" cy="85725"/>
            </a:xfrm>
            <a:custGeom>
              <a:avLst/>
              <a:gdLst>
                <a:gd name="T0" fmla="*/ 35 w 45"/>
                <a:gd name="T1" fmla="*/ 18 h 51"/>
                <a:gd name="T2" fmla="*/ 24 w 45"/>
                <a:gd name="T3" fmla="*/ 9 h 51"/>
                <a:gd name="T4" fmla="*/ 11 w 45"/>
                <a:gd name="T5" fmla="*/ 26 h 51"/>
                <a:gd name="T6" fmla="*/ 24 w 45"/>
                <a:gd name="T7" fmla="*/ 42 h 51"/>
                <a:gd name="T8" fmla="*/ 35 w 45"/>
                <a:gd name="T9" fmla="*/ 31 h 51"/>
                <a:gd name="T10" fmla="*/ 45 w 45"/>
                <a:gd name="T11" fmla="*/ 31 h 51"/>
                <a:gd name="T12" fmla="*/ 24 w 45"/>
                <a:gd name="T13" fmla="*/ 51 h 51"/>
                <a:gd name="T14" fmla="*/ 0 w 45"/>
                <a:gd name="T15" fmla="*/ 26 h 51"/>
                <a:gd name="T16" fmla="*/ 24 w 45"/>
                <a:gd name="T17" fmla="*/ 0 h 51"/>
                <a:gd name="T18" fmla="*/ 45 w 45"/>
                <a:gd name="T19" fmla="*/ 18 h 51"/>
                <a:gd name="T20" fmla="*/ 35 w 45"/>
                <a:gd name="T21"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35" y="18"/>
                  </a:moveTo>
                  <a:cubicBezTo>
                    <a:pt x="34" y="13"/>
                    <a:pt x="29" y="9"/>
                    <a:pt x="24" y="9"/>
                  </a:cubicBezTo>
                  <a:cubicBezTo>
                    <a:pt x="14" y="9"/>
                    <a:pt x="11" y="17"/>
                    <a:pt x="11" y="26"/>
                  </a:cubicBezTo>
                  <a:cubicBezTo>
                    <a:pt x="11" y="34"/>
                    <a:pt x="14" y="42"/>
                    <a:pt x="24" y="42"/>
                  </a:cubicBezTo>
                  <a:cubicBezTo>
                    <a:pt x="31" y="42"/>
                    <a:pt x="34" y="38"/>
                    <a:pt x="35" y="31"/>
                  </a:cubicBezTo>
                  <a:cubicBezTo>
                    <a:pt x="45" y="31"/>
                    <a:pt x="45" y="31"/>
                    <a:pt x="45" y="31"/>
                  </a:cubicBezTo>
                  <a:cubicBezTo>
                    <a:pt x="44" y="43"/>
                    <a:pt x="36" y="51"/>
                    <a:pt x="24" y="51"/>
                  </a:cubicBezTo>
                  <a:cubicBezTo>
                    <a:pt x="9" y="51"/>
                    <a:pt x="0" y="40"/>
                    <a:pt x="0" y="26"/>
                  </a:cubicBezTo>
                  <a:cubicBezTo>
                    <a:pt x="0" y="12"/>
                    <a:pt x="9" y="0"/>
                    <a:pt x="24" y="0"/>
                  </a:cubicBezTo>
                  <a:cubicBezTo>
                    <a:pt x="35" y="0"/>
                    <a:pt x="44" y="7"/>
                    <a:pt x="45" y="18"/>
                  </a:cubicBezTo>
                  <a:lnTo>
                    <a:pt x="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7">
              <a:extLst>
                <a:ext uri="{FF2B5EF4-FFF2-40B4-BE49-F238E27FC236}">
                  <a16:creationId xmlns:a16="http://schemas.microsoft.com/office/drawing/2014/main" id="{653C30DF-0F5B-439A-B4D3-A53542A8092E}"/>
                </a:ext>
              </a:extLst>
            </p:cNvPr>
            <p:cNvSpPr>
              <a:spLocks noChangeArrowheads="1"/>
            </p:cNvSpPr>
            <p:nvPr/>
          </p:nvSpPr>
          <p:spPr bwMode="auto">
            <a:xfrm>
              <a:off x="5445125" y="2171700"/>
              <a:ext cx="17463"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
              <a:extLst>
                <a:ext uri="{FF2B5EF4-FFF2-40B4-BE49-F238E27FC236}">
                  <a16:creationId xmlns:a16="http://schemas.microsoft.com/office/drawing/2014/main" id="{67ABFC36-F33B-4715-8B82-F20F9F154785}"/>
                </a:ext>
              </a:extLst>
            </p:cNvPr>
            <p:cNvSpPr>
              <a:spLocks noEditPoints="1"/>
            </p:cNvSpPr>
            <p:nvPr/>
          </p:nvSpPr>
          <p:spPr bwMode="auto">
            <a:xfrm>
              <a:off x="5491163"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6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6 w 50"/>
                <a:gd name="T23" fmla="*/ 12 h 51"/>
                <a:gd name="T24" fmla="*/ 26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6" y="39"/>
                  </a:lnTo>
                  <a:lnTo>
                    <a:pt x="12" y="51"/>
                  </a:lnTo>
                  <a:lnTo>
                    <a:pt x="0" y="51"/>
                  </a:lnTo>
                  <a:lnTo>
                    <a:pt x="19" y="0"/>
                  </a:lnTo>
                  <a:close/>
                  <a:moveTo>
                    <a:pt x="18" y="31"/>
                  </a:moveTo>
                  <a:lnTo>
                    <a:pt x="32" y="31"/>
                  </a:lnTo>
                  <a:lnTo>
                    <a:pt x="26" y="12"/>
                  </a:lnTo>
                  <a:lnTo>
                    <a:pt x="26" y="12"/>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id="{C2DAED9E-4132-422A-BD95-B87FBD138D6B}"/>
                </a:ext>
              </a:extLst>
            </p:cNvPr>
            <p:cNvSpPr>
              <a:spLocks/>
            </p:cNvSpPr>
            <p:nvPr/>
          </p:nvSpPr>
          <p:spPr bwMode="auto">
            <a:xfrm>
              <a:off x="5600700" y="2171700"/>
              <a:ext cx="57150" cy="80963"/>
            </a:xfrm>
            <a:custGeom>
              <a:avLst/>
              <a:gdLst>
                <a:gd name="T0" fmla="*/ 0 w 36"/>
                <a:gd name="T1" fmla="*/ 0 h 51"/>
                <a:gd name="T2" fmla="*/ 10 w 36"/>
                <a:gd name="T3" fmla="*/ 0 h 51"/>
                <a:gd name="T4" fmla="*/ 10 w 36"/>
                <a:gd name="T5" fmla="*/ 41 h 51"/>
                <a:gd name="T6" fmla="*/ 36 w 36"/>
                <a:gd name="T7" fmla="*/ 41 h 51"/>
                <a:gd name="T8" fmla="*/ 36 w 36"/>
                <a:gd name="T9" fmla="*/ 51 h 51"/>
                <a:gd name="T10" fmla="*/ 0 w 36"/>
                <a:gd name="T11" fmla="*/ 51 h 51"/>
                <a:gd name="T12" fmla="*/ 0 w 3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0" y="0"/>
                  </a:moveTo>
                  <a:lnTo>
                    <a:pt x="10" y="0"/>
                  </a:lnTo>
                  <a:lnTo>
                    <a:pt x="10" y="41"/>
                  </a:lnTo>
                  <a:lnTo>
                    <a:pt x="36" y="41"/>
                  </a:lnTo>
                  <a:lnTo>
                    <a:pt x="36"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id="{36AA6B9F-8EE6-40DF-86DC-2A75BF6F44E5}"/>
                </a:ext>
              </a:extLst>
            </p:cNvPr>
            <p:cNvSpPr>
              <a:spLocks/>
            </p:cNvSpPr>
            <p:nvPr/>
          </p:nvSpPr>
          <p:spPr bwMode="auto">
            <a:xfrm>
              <a:off x="5738813" y="2168525"/>
              <a:ext cx="74613" cy="85725"/>
            </a:xfrm>
            <a:custGeom>
              <a:avLst/>
              <a:gdLst>
                <a:gd name="T0" fmla="*/ 37 w 45"/>
                <a:gd name="T1" fmla="*/ 44 h 51"/>
                <a:gd name="T2" fmla="*/ 24 w 45"/>
                <a:gd name="T3" fmla="*/ 51 h 51"/>
                <a:gd name="T4" fmla="*/ 0 w 45"/>
                <a:gd name="T5" fmla="*/ 26 h 51"/>
                <a:gd name="T6" fmla="*/ 24 w 45"/>
                <a:gd name="T7" fmla="*/ 0 h 51"/>
                <a:gd name="T8" fmla="*/ 44 w 45"/>
                <a:gd name="T9" fmla="*/ 17 h 51"/>
                <a:gd name="T10" fmla="*/ 34 w 45"/>
                <a:gd name="T11" fmla="*/ 17 h 51"/>
                <a:gd name="T12" fmla="*/ 24 w 45"/>
                <a:gd name="T13" fmla="*/ 9 h 51"/>
                <a:gd name="T14" fmla="*/ 11 w 45"/>
                <a:gd name="T15" fmla="*/ 26 h 51"/>
                <a:gd name="T16" fmla="*/ 24 w 45"/>
                <a:gd name="T17" fmla="*/ 42 h 51"/>
                <a:gd name="T18" fmla="*/ 35 w 45"/>
                <a:gd name="T19" fmla="*/ 32 h 51"/>
                <a:gd name="T20" fmla="*/ 25 w 45"/>
                <a:gd name="T21" fmla="*/ 32 h 51"/>
                <a:gd name="T22" fmla="*/ 25 w 45"/>
                <a:gd name="T23" fmla="*/ 24 h 51"/>
                <a:gd name="T24" fmla="*/ 45 w 45"/>
                <a:gd name="T25" fmla="*/ 24 h 51"/>
                <a:gd name="T26" fmla="*/ 45 w 45"/>
                <a:gd name="T27" fmla="*/ 50 h 51"/>
                <a:gd name="T28" fmla="*/ 38 w 45"/>
                <a:gd name="T29" fmla="*/ 50 h 51"/>
                <a:gd name="T30" fmla="*/ 37 w 45"/>
                <a:gd name="T3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51">
                  <a:moveTo>
                    <a:pt x="37" y="44"/>
                  </a:moveTo>
                  <a:cubicBezTo>
                    <a:pt x="33" y="49"/>
                    <a:pt x="29" y="51"/>
                    <a:pt x="24" y="51"/>
                  </a:cubicBezTo>
                  <a:cubicBezTo>
                    <a:pt x="9" y="51"/>
                    <a:pt x="0" y="40"/>
                    <a:pt x="0" y="26"/>
                  </a:cubicBezTo>
                  <a:cubicBezTo>
                    <a:pt x="0" y="12"/>
                    <a:pt x="9" y="0"/>
                    <a:pt x="24" y="0"/>
                  </a:cubicBezTo>
                  <a:cubicBezTo>
                    <a:pt x="34" y="0"/>
                    <a:pt x="43" y="7"/>
                    <a:pt x="44" y="17"/>
                  </a:cubicBezTo>
                  <a:cubicBezTo>
                    <a:pt x="34" y="17"/>
                    <a:pt x="34" y="17"/>
                    <a:pt x="34" y="17"/>
                  </a:cubicBezTo>
                  <a:cubicBezTo>
                    <a:pt x="33" y="12"/>
                    <a:pt x="29" y="9"/>
                    <a:pt x="24" y="9"/>
                  </a:cubicBezTo>
                  <a:cubicBezTo>
                    <a:pt x="14" y="9"/>
                    <a:pt x="11" y="17"/>
                    <a:pt x="11" y="26"/>
                  </a:cubicBezTo>
                  <a:cubicBezTo>
                    <a:pt x="11" y="34"/>
                    <a:pt x="14" y="42"/>
                    <a:pt x="24" y="42"/>
                  </a:cubicBezTo>
                  <a:cubicBezTo>
                    <a:pt x="31" y="42"/>
                    <a:pt x="35" y="38"/>
                    <a:pt x="35" y="32"/>
                  </a:cubicBezTo>
                  <a:cubicBezTo>
                    <a:pt x="25" y="32"/>
                    <a:pt x="25" y="32"/>
                    <a:pt x="25" y="32"/>
                  </a:cubicBezTo>
                  <a:cubicBezTo>
                    <a:pt x="25" y="24"/>
                    <a:pt x="25" y="24"/>
                    <a:pt x="25" y="24"/>
                  </a:cubicBezTo>
                  <a:cubicBezTo>
                    <a:pt x="45" y="24"/>
                    <a:pt x="45" y="24"/>
                    <a:pt x="45" y="24"/>
                  </a:cubicBezTo>
                  <a:cubicBezTo>
                    <a:pt x="45" y="50"/>
                    <a:pt x="45" y="50"/>
                    <a:pt x="45" y="50"/>
                  </a:cubicBezTo>
                  <a:cubicBezTo>
                    <a:pt x="38" y="50"/>
                    <a:pt x="38" y="50"/>
                    <a:pt x="38" y="50"/>
                  </a:cubicBezTo>
                  <a:lnTo>
                    <a:pt x="3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1">
              <a:extLst>
                <a:ext uri="{FF2B5EF4-FFF2-40B4-BE49-F238E27FC236}">
                  <a16:creationId xmlns:a16="http://schemas.microsoft.com/office/drawing/2014/main" id="{50B21EC3-9688-4985-9AC3-882218C3325A}"/>
                </a:ext>
              </a:extLst>
            </p:cNvPr>
            <p:cNvSpPr>
              <a:spLocks noEditPoints="1"/>
            </p:cNvSpPr>
            <p:nvPr/>
          </p:nvSpPr>
          <p:spPr bwMode="auto">
            <a:xfrm>
              <a:off x="5849938" y="2171700"/>
              <a:ext cx="69850" cy="80963"/>
            </a:xfrm>
            <a:custGeom>
              <a:avLst/>
              <a:gdLst>
                <a:gd name="T0" fmla="*/ 0 w 41"/>
                <a:gd name="T1" fmla="*/ 0 h 48"/>
                <a:gd name="T2" fmla="*/ 26 w 41"/>
                <a:gd name="T3" fmla="*/ 0 h 48"/>
                <a:gd name="T4" fmla="*/ 40 w 41"/>
                <a:gd name="T5" fmla="*/ 13 h 48"/>
                <a:gd name="T6" fmla="*/ 32 w 41"/>
                <a:gd name="T7" fmla="*/ 25 h 48"/>
                <a:gd name="T8" fmla="*/ 32 w 41"/>
                <a:gd name="T9" fmla="*/ 25 h 48"/>
                <a:gd name="T10" fmla="*/ 39 w 41"/>
                <a:gd name="T11" fmla="*/ 36 h 48"/>
                <a:gd name="T12" fmla="*/ 41 w 41"/>
                <a:gd name="T13" fmla="*/ 48 h 48"/>
                <a:gd name="T14" fmla="*/ 31 w 41"/>
                <a:gd name="T15" fmla="*/ 48 h 48"/>
                <a:gd name="T16" fmla="*/ 29 w 41"/>
                <a:gd name="T17" fmla="*/ 36 h 48"/>
                <a:gd name="T18" fmla="*/ 21 w 41"/>
                <a:gd name="T19" fmla="*/ 29 h 48"/>
                <a:gd name="T20" fmla="*/ 10 w 41"/>
                <a:gd name="T21" fmla="*/ 29 h 48"/>
                <a:gd name="T22" fmla="*/ 10 w 41"/>
                <a:gd name="T23" fmla="*/ 48 h 48"/>
                <a:gd name="T24" fmla="*/ 0 w 41"/>
                <a:gd name="T25" fmla="*/ 48 h 48"/>
                <a:gd name="T26" fmla="*/ 0 w 41"/>
                <a:gd name="T27" fmla="*/ 0 h 48"/>
                <a:gd name="T28" fmla="*/ 10 w 41"/>
                <a:gd name="T29" fmla="*/ 21 h 48"/>
                <a:gd name="T30" fmla="*/ 22 w 41"/>
                <a:gd name="T31" fmla="*/ 21 h 48"/>
                <a:gd name="T32" fmla="*/ 29 w 41"/>
                <a:gd name="T33" fmla="*/ 15 h 48"/>
                <a:gd name="T34" fmla="*/ 22 w 41"/>
                <a:gd name="T35" fmla="*/ 8 h 48"/>
                <a:gd name="T36" fmla="*/ 10 w 41"/>
                <a:gd name="T37" fmla="*/ 8 h 48"/>
                <a:gd name="T38" fmla="*/ 10 w 41"/>
                <a:gd name="T3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8">
                  <a:moveTo>
                    <a:pt x="0" y="0"/>
                  </a:moveTo>
                  <a:cubicBezTo>
                    <a:pt x="26" y="0"/>
                    <a:pt x="26" y="0"/>
                    <a:pt x="26" y="0"/>
                  </a:cubicBezTo>
                  <a:cubicBezTo>
                    <a:pt x="34" y="0"/>
                    <a:pt x="40" y="6"/>
                    <a:pt x="40" y="13"/>
                  </a:cubicBezTo>
                  <a:cubicBezTo>
                    <a:pt x="40" y="19"/>
                    <a:pt x="37" y="23"/>
                    <a:pt x="32" y="25"/>
                  </a:cubicBezTo>
                  <a:cubicBezTo>
                    <a:pt x="32" y="25"/>
                    <a:pt x="32" y="25"/>
                    <a:pt x="32" y="25"/>
                  </a:cubicBezTo>
                  <a:cubicBezTo>
                    <a:pt x="37" y="27"/>
                    <a:pt x="39" y="32"/>
                    <a:pt x="39" y="36"/>
                  </a:cubicBezTo>
                  <a:cubicBezTo>
                    <a:pt x="39" y="40"/>
                    <a:pt x="39" y="45"/>
                    <a:pt x="41" y="48"/>
                  </a:cubicBezTo>
                  <a:cubicBezTo>
                    <a:pt x="31" y="48"/>
                    <a:pt x="31" y="48"/>
                    <a:pt x="31" y="48"/>
                  </a:cubicBezTo>
                  <a:cubicBezTo>
                    <a:pt x="29" y="45"/>
                    <a:pt x="29" y="40"/>
                    <a:pt x="29" y="36"/>
                  </a:cubicBezTo>
                  <a:cubicBezTo>
                    <a:pt x="28" y="31"/>
                    <a:pt x="26" y="29"/>
                    <a:pt x="21" y="29"/>
                  </a:cubicBezTo>
                  <a:cubicBezTo>
                    <a:pt x="10" y="29"/>
                    <a:pt x="10" y="29"/>
                    <a:pt x="10" y="29"/>
                  </a:cubicBezTo>
                  <a:cubicBezTo>
                    <a:pt x="10" y="48"/>
                    <a:pt x="10" y="48"/>
                    <a:pt x="10" y="48"/>
                  </a:cubicBezTo>
                  <a:cubicBezTo>
                    <a:pt x="0" y="48"/>
                    <a:pt x="0" y="48"/>
                    <a:pt x="0" y="48"/>
                  </a:cubicBezTo>
                  <a:lnTo>
                    <a:pt x="0" y="0"/>
                  </a:lnTo>
                  <a:close/>
                  <a:moveTo>
                    <a:pt x="10" y="21"/>
                  </a:moveTo>
                  <a:cubicBezTo>
                    <a:pt x="22" y="21"/>
                    <a:pt x="22" y="21"/>
                    <a:pt x="22" y="21"/>
                  </a:cubicBezTo>
                  <a:cubicBezTo>
                    <a:pt x="27" y="21"/>
                    <a:pt x="29" y="19"/>
                    <a:pt x="29" y="15"/>
                  </a:cubicBezTo>
                  <a:cubicBezTo>
                    <a:pt x="29" y="10"/>
                    <a:pt x="27" y="8"/>
                    <a:pt x="22" y="8"/>
                  </a:cubicBezTo>
                  <a:cubicBezTo>
                    <a:pt x="10" y="8"/>
                    <a:pt x="10" y="8"/>
                    <a:pt x="10" y="8"/>
                  </a:cubicBezTo>
                  <a:lnTo>
                    <a:pt x="1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2">
              <a:extLst>
                <a:ext uri="{FF2B5EF4-FFF2-40B4-BE49-F238E27FC236}">
                  <a16:creationId xmlns:a16="http://schemas.microsoft.com/office/drawing/2014/main" id="{727EE231-E329-40C6-AAA0-C338BD1D9A5F}"/>
                </a:ext>
              </a:extLst>
            </p:cNvPr>
            <p:cNvSpPr>
              <a:spLocks noEditPoints="1"/>
            </p:cNvSpPr>
            <p:nvPr/>
          </p:nvSpPr>
          <p:spPr bwMode="auto">
            <a:xfrm>
              <a:off x="5949950" y="2168525"/>
              <a:ext cx="79375" cy="85725"/>
            </a:xfrm>
            <a:custGeom>
              <a:avLst/>
              <a:gdLst>
                <a:gd name="T0" fmla="*/ 24 w 48"/>
                <a:gd name="T1" fmla="*/ 0 h 51"/>
                <a:gd name="T2" fmla="*/ 48 w 48"/>
                <a:gd name="T3" fmla="*/ 26 h 51"/>
                <a:gd name="T4" fmla="*/ 24 w 48"/>
                <a:gd name="T5" fmla="*/ 51 h 51"/>
                <a:gd name="T6" fmla="*/ 0 w 48"/>
                <a:gd name="T7" fmla="*/ 26 h 51"/>
                <a:gd name="T8" fmla="*/ 24 w 48"/>
                <a:gd name="T9" fmla="*/ 0 h 51"/>
                <a:gd name="T10" fmla="*/ 24 w 48"/>
                <a:gd name="T11" fmla="*/ 42 h 51"/>
                <a:gd name="T12" fmla="*/ 37 w 48"/>
                <a:gd name="T13" fmla="*/ 26 h 51"/>
                <a:gd name="T14" fmla="*/ 24 w 48"/>
                <a:gd name="T15" fmla="*/ 9 h 51"/>
                <a:gd name="T16" fmla="*/ 11 w 48"/>
                <a:gd name="T17" fmla="*/ 26 h 51"/>
                <a:gd name="T18" fmla="*/ 24 w 48"/>
                <a:gd name="T1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24" y="0"/>
                  </a:moveTo>
                  <a:cubicBezTo>
                    <a:pt x="39" y="0"/>
                    <a:pt x="48" y="12"/>
                    <a:pt x="48" y="26"/>
                  </a:cubicBezTo>
                  <a:cubicBezTo>
                    <a:pt x="48" y="40"/>
                    <a:pt x="39" y="51"/>
                    <a:pt x="24" y="51"/>
                  </a:cubicBezTo>
                  <a:cubicBezTo>
                    <a:pt x="9" y="51"/>
                    <a:pt x="0" y="40"/>
                    <a:pt x="0" y="26"/>
                  </a:cubicBezTo>
                  <a:cubicBezTo>
                    <a:pt x="0" y="12"/>
                    <a:pt x="9" y="0"/>
                    <a:pt x="24" y="0"/>
                  </a:cubicBezTo>
                  <a:close/>
                  <a:moveTo>
                    <a:pt x="24" y="42"/>
                  </a:moveTo>
                  <a:cubicBezTo>
                    <a:pt x="33" y="42"/>
                    <a:pt x="37" y="34"/>
                    <a:pt x="37" y="26"/>
                  </a:cubicBezTo>
                  <a:cubicBezTo>
                    <a:pt x="37" y="17"/>
                    <a:pt x="33" y="9"/>
                    <a:pt x="24" y="9"/>
                  </a:cubicBezTo>
                  <a:cubicBezTo>
                    <a:pt x="14" y="9"/>
                    <a:pt x="11" y="17"/>
                    <a:pt x="11" y="26"/>
                  </a:cubicBezTo>
                  <a:cubicBezTo>
                    <a:pt x="11" y="34"/>
                    <a:pt x="14"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3">
              <a:extLst>
                <a:ext uri="{FF2B5EF4-FFF2-40B4-BE49-F238E27FC236}">
                  <a16:creationId xmlns:a16="http://schemas.microsoft.com/office/drawing/2014/main" id="{DC2559F0-3565-4BB3-9E95-74792E4FFD3E}"/>
                </a:ext>
              </a:extLst>
            </p:cNvPr>
            <p:cNvSpPr>
              <a:spLocks/>
            </p:cNvSpPr>
            <p:nvPr/>
          </p:nvSpPr>
          <p:spPr bwMode="auto">
            <a:xfrm>
              <a:off x="6062663" y="2171700"/>
              <a:ext cx="69850" cy="82550"/>
            </a:xfrm>
            <a:custGeom>
              <a:avLst/>
              <a:gdLst>
                <a:gd name="T0" fmla="*/ 41 w 41"/>
                <a:gd name="T1" fmla="*/ 30 h 49"/>
                <a:gd name="T2" fmla="*/ 20 w 41"/>
                <a:gd name="T3" fmla="*/ 49 h 49"/>
                <a:gd name="T4" fmla="*/ 0 w 41"/>
                <a:gd name="T5" fmla="*/ 30 h 49"/>
                <a:gd name="T6" fmla="*/ 0 w 41"/>
                <a:gd name="T7" fmla="*/ 0 h 49"/>
                <a:gd name="T8" fmla="*/ 10 w 41"/>
                <a:gd name="T9" fmla="*/ 0 h 49"/>
                <a:gd name="T10" fmla="*/ 10 w 41"/>
                <a:gd name="T11" fmla="*/ 30 h 49"/>
                <a:gd name="T12" fmla="*/ 20 w 41"/>
                <a:gd name="T13" fmla="*/ 40 h 49"/>
                <a:gd name="T14" fmla="*/ 30 w 41"/>
                <a:gd name="T15" fmla="*/ 30 h 49"/>
                <a:gd name="T16" fmla="*/ 30 w 41"/>
                <a:gd name="T17" fmla="*/ 0 h 49"/>
                <a:gd name="T18" fmla="*/ 41 w 41"/>
                <a:gd name="T19" fmla="*/ 0 h 49"/>
                <a:gd name="T20" fmla="*/ 41 w 41"/>
                <a:gd name="T2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9">
                  <a:moveTo>
                    <a:pt x="41" y="30"/>
                  </a:moveTo>
                  <a:cubicBezTo>
                    <a:pt x="41" y="43"/>
                    <a:pt x="33" y="49"/>
                    <a:pt x="20" y="49"/>
                  </a:cubicBezTo>
                  <a:cubicBezTo>
                    <a:pt x="7" y="49"/>
                    <a:pt x="0" y="43"/>
                    <a:pt x="0" y="30"/>
                  </a:cubicBezTo>
                  <a:cubicBezTo>
                    <a:pt x="0" y="0"/>
                    <a:pt x="0" y="0"/>
                    <a:pt x="0" y="0"/>
                  </a:cubicBezTo>
                  <a:cubicBezTo>
                    <a:pt x="10" y="0"/>
                    <a:pt x="10" y="0"/>
                    <a:pt x="10" y="0"/>
                  </a:cubicBezTo>
                  <a:cubicBezTo>
                    <a:pt x="10" y="30"/>
                    <a:pt x="10" y="30"/>
                    <a:pt x="10" y="30"/>
                  </a:cubicBezTo>
                  <a:cubicBezTo>
                    <a:pt x="10" y="35"/>
                    <a:pt x="12" y="40"/>
                    <a:pt x="20" y="40"/>
                  </a:cubicBezTo>
                  <a:cubicBezTo>
                    <a:pt x="28" y="40"/>
                    <a:pt x="30" y="37"/>
                    <a:pt x="30" y="30"/>
                  </a:cubicBezTo>
                  <a:cubicBezTo>
                    <a:pt x="30" y="0"/>
                    <a:pt x="30" y="0"/>
                    <a:pt x="30" y="0"/>
                  </a:cubicBezTo>
                  <a:cubicBezTo>
                    <a:pt x="41" y="0"/>
                    <a:pt x="41" y="0"/>
                    <a:pt x="41" y="0"/>
                  </a:cubicBezTo>
                  <a:lnTo>
                    <a:pt x="4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4">
              <a:extLst>
                <a:ext uri="{FF2B5EF4-FFF2-40B4-BE49-F238E27FC236}">
                  <a16:creationId xmlns:a16="http://schemas.microsoft.com/office/drawing/2014/main" id="{5F6EFF47-7E48-428D-9FEA-5FE61DED6502}"/>
                </a:ext>
              </a:extLst>
            </p:cNvPr>
            <p:cNvSpPr>
              <a:spLocks noEditPoints="1"/>
            </p:cNvSpPr>
            <p:nvPr/>
          </p:nvSpPr>
          <p:spPr bwMode="auto">
            <a:xfrm>
              <a:off x="6169025" y="2171700"/>
              <a:ext cx="63500" cy="80963"/>
            </a:xfrm>
            <a:custGeom>
              <a:avLst/>
              <a:gdLst>
                <a:gd name="T0" fmla="*/ 0 w 38"/>
                <a:gd name="T1" fmla="*/ 0 h 48"/>
                <a:gd name="T2" fmla="*/ 22 w 38"/>
                <a:gd name="T3" fmla="*/ 0 h 48"/>
                <a:gd name="T4" fmla="*/ 38 w 38"/>
                <a:gd name="T5" fmla="*/ 15 h 48"/>
                <a:gd name="T6" fmla="*/ 22 w 38"/>
                <a:gd name="T7" fmla="*/ 31 h 48"/>
                <a:gd name="T8" fmla="*/ 11 w 38"/>
                <a:gd name="T9" fmla="*/ 31 h 48"/>
                <a:gd name="T10" fmla="*/ 11 w 38"/>
                <a:gd name="T11" fmla="*/ 48 h 48"/>
                <a:gd name="T12" fmla="*/ 0 w 38"/>
                <a:gd name="T13" fmla="*/ 48 h 48"/>
                <a:gd name="T14" fmla="*/ 0 w 38"/>
                <a:gd name="T15" fmla="*/ 0 h 48"/>
                <a:gd name="T16" fmla="*/ 11 w 38"/>
                <a:gd name="T17" fmla="*/ 22 h 48"/>
                <a:gd name="T18" fmla="*/ 19 w 38"/>
                <a:gd name="T19" fmla="*/ 22 h 48"/>
                <a:gd name="T20" fmla="*/ 28 w 38"/>
                <a:gd name="T21" fmla="*/ 15 h 48"/>
                <a:gd name="T22" fmla="*/ 19 w 38"/>
                <a:gd name="T23" fmla="*/ 8 h 48"/>
                <a:gd name="T24" fmla="*/ 11 w 38"/>
                <a:gd name="T25" fmla="*/ 8 h 48"/>
                <a:gd name="T26" fmla="*/ 11 w 38"/>
                <a:gd name="T2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0" y="0"/>
                  </a:moveTo>
                  <a:cubicBezTo>
                    <a:pt x="22" y="0"/>
                    <a:pt x="22" y="0"/>
                    <a:pt x="22" y="0"/>
                  </a:cubicBezTo>
                  <a:cubicBezTo>
                    <a:pt x="34" y="0"/>
                    <a:pt x="38" y="7"/>
                    <a:pt x="38" y="15"/>
                  </a:cubicBezTo>
                  <a:cubicBezTo>
                    <a:pt x="38" y="23"/>
                    <a:pt x="34" y="31"/>
                    <a:pt x="22" y="31"/>
                  </a:cubicBezTo>
                  <a:cubicBezTo>
                    <a:pt x="11" y="31"/>
                    <a:pt x="11" y="31"/>
                    <a:pt x="11" y="31"/>
                  </a:cubicBezTo>
                  <a:cubicBezTo>
                    <a:pt x="11" y="48"/>
                    <a:pt x="11" y="48"/>
                    <a:pt x="11" y="48"/>
                  </a:cubicBezTo>
                  <a:cubicBezTo>
                    <a:pt x="0" y="48"/>
                    <a:pt x="0" y="48"/>
                    <a:pt x="0" y="48"/>
                  </a:cubicBezTo>
                  <a:lnTo>
                    <a:pt x="0" y="0"/>
                  </a:lnTo>
                  <a:close/>
                  <a:moveTo>
                    <a:pt x="11" y="22"/>
                  </a:moveTo>
                  <a:cubicBezTo>
                    <a:pt x="19" y="22"/>
                    <a:pt x="19" y="22"/>
                    <a:pt x="19" y="22"/>
                  </a:cubicBezTo>
                  <a:cubicBezTo>
                    <a:pt x="24" y="22"/>
                    <a:pt x="28" y="21"/>
                    <a:pt x="28" y="15"/>
                  </a:cubicBezTo>
                  <a:cubicBezTo>
                    <a:pt x="28" y="9"/>
                    <a:pt x="24" y="8"/>
                    <a:pt x="19" y="8"/>
                  </a:cubicBezTo>
                  <a:cubicBezTo>
                    <a:pt x="11" y="8"/>
                    <a:pt x="11" y="8"/>
                    <a:pt x="11" y="8"/>
                  </a:cubicBezTo>
                  <a:lnTo>
                    <a:pt x="1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93636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63956-EC20-4DC0-9F66-B92BCC4D99DF}"/>
              </a:ext>
            </a:extLst>
          </p:cNvPr>
          <p:cNvSpPr/>
          <p:nvPr userDrawn="1"/>
        </p:nvSpPr>
        <p:spPr>
          <a:xfrm>
            <a:off x="610599" y="1808359"/>
            <a:ext cx="2188830" cy="3269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13">
            <a:extLst>
              <a:ext uri="{FF2B5EF4-FFF2-40B4-BE49-F238E27FC236}">
                <a16:creationId xmlns:a16="http://schemas.microsoft.com/office/drawing/2014/main" id="{951E9544-57D8-4995-AB42-ACDE8BE3042E}"/>
              </a:ext>
            </a:extLst>
          </p:cNvPr>
          <p:cNvGrpSpPr/>
          <p:nvPr userDrawn="1"/>
        </p:nvGrpSpPr>
        <p:grpSpPr>
          <a:xfrm>
            <a:off x="442070" y="2584458"/>
            <a:ext cx="2320610" cy="2480976"/>
            <a:chOff x="3831398" y="2571750"/>
            <a:chExt cx="1348532" cy="1441723"/>
          </a:xfrm>
        </p:grpSpPr>
        <p:sp>
          <p:nvSpPr>
            <p:cNvPr id="4" name="Freeform: Shape 3">
              <a:extLst>
                <a:ext uri="{FF2B5EF4-FFF2-40B4-BE49-F238E27FC236}">
                  <a16:creationId xmlns:a16="http://schemas.microsoft.com/office/drawing/2014/main" id="{AACAB9E5-4617-446A-BEE0-19A1CAD772CA}"/>
                </a:ext>
              </a:extLst>
            </p:cNvPr>
            <p:cNvSpPr/>
            <p:nvPr/>
          </p:nvSpPr>
          <p:spPr>
            <a:xfrm>
              <a:off x="4370366" y="3250254"/>
              <a:ext cx="360966" cy="219964"/>
            </a:xfrm>
            <a:custGeom>
              <a:avLst/>
              <a:gdLst>
                <a:gd name="connsiteX0" fmla="*/ 363561 w 360966"/>
                <a:gd name="connsiteY0" fmla="*/ 94923 h 219963"/>
                <a:gd name="connsiteX1" fmla="*/ 357808 w 360966"/>
                <a:gd name="connsiteY1" fmla="*/ 0 h 219963"/>
                <a:gd name="connsiteX2" fmla="*/ 181780 w 360966"/>
                <a:gd name="connsiteY2" fmla="*/ 101409 h 219963"/>
                <a:gd name="connsiteX3" fmla="*/ 5753 w 360966"/>
                <a:gd name="connsiteY3" fmla="*/ 0 h 219963"/>
                <a:gd name="connsiteX4" fmla="*/ 0 w 360966"/>
                <a:gd name="connsiteY4" fmla="*/ 94923 h 219963"/>
                <a:gd name="connsiteX5" fmla="*/ 181611 w 360966"/>
                <a:gd name="connsiteY5" fmla="*/ 220471 h 219963"/>
                <a:gd name="connsiteX6" fmla="*/ 181611 w 360966"/>
                <a:gd name="connsiteY6" fmla="*/ 220471 h 219963"/>
                <a:gd name="connsiteX7" fmla="*/ 181780 w 360966"/>
                <a:gd name="connsiteY7" fmla="*/ 220471 h 219963"/>
                <a:gd name="connsiteX8" fmla="*/ 181950 w 360966"/>
                <a:gd name="connsiteY8" fmla="*/ 220471 h 219963"/>
                <a:gd name="connsiteX9" fmla="*/ 181950 w 360966"/>
                <a:gd name="connsiteY9" fmla="*/ 220471 h 219963"/>
                <a:gd name="connsiteX10" fmla="*/ 363561 w 360966"/>
                <a:gd name="connsiteY10" fmla="*/ 94923 h 2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966" h="219963">
                  <a:moveTo>
                    <a:pt x="363561" y="94923"/>
                  </a:moveTo>
                  <a:lnTo>
                    <a:pt x="357808" y="0"/>
                  </a:lnTo>
                  <a:lnTo>
                    <a:pt x="181780" y="101409"/>
                  </a:lnTo>
                  <a:lnTo>
                    <a:pt x="5753" y="0"/>
                  </a:lnTo>
                  <a:lnTo>
                    <a:pt x="0" y="94923"/>
                  </a:lnTo>
                  <a:cubicBezTo>
                    <a:pt x="0" y="94923"/>
                    <a:pt x="10152" y="220302"/>
                    <a:pt x="181611" y="220471"/>
                  </a:cubicBezTo>
                  <a:lnTo>
                    <a:pt x="181611" y="220471"/>
                  </a:lnTo>
                  <a:cubicBezTo>
                    <a:pt x="181668" y="220471"/>
                    <a:pt x="181724" y="220471"/>
                    <a:pt x="181780" y="220471"/>
                  </a:cubicBezTo>
                  <a:cubicBezTo>
                    <a:pt x="181837" y="220471"/>
                    <a:pt x="181893" y="220471"/>
                    <a:pt x="181950" y="220471"/>
                  </a:cubicBezTo>
                  <a:lnTo>
                    <a:pt x="181950" y="220471"/>
                  </a:lnTo>
                  <a:cubicBezTo>
                    <a:pt x="353409" y="220302"/>
                    <a:pt x="363561" y="94923"/>
                    <a:pt x="363561" y="94923"/>
                  </a:cubicBezTo>
                  <a:close/>
                </a:path>
              </a:pathLst>
            </a:custGeom>
            <a:solidFill>
              <a:srgbClr val="E3B878"/>
            </a:solidFill>
            <a:ln w="561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1363B92-FCA9-4C17-B00E-9756201B4A59}"/>
                </a:ext>
              </a:extLst>
            </p:cNvPr>
            <p:cNvSpPr/>
            <p:nvPr/>
          </p:nvSpPr>
          <p:spPr>
            <a:xfrm>
              <a:off x="3931649" y="3345177"/>
              <a:ext cx="620667" cy="668296"/>
            </a:xfrm>
            <a:custGeom>
              <a:avLst/>
              <a:gdLst>
                <a:gd name="connsiteX0" fmla="*/ 538968 w 716292"/>
                <a:gd name="connsiteY0" fmla="*/ 0 h 665531"/>
                <a:gd name="connsiteX1" fmla="*/ 135362 w 716292"/>
                <a:gd name="connsiteY1" fmla="*/ 173941 h 665531"/>
                <a:gd name="connsiteX2" fmla="*/ 0 w 716292"/>
                <a:gd name="connsiteY2" fmla="*/ 668295 h 665531"/>
                <a:gd name="connsiteX3" fmla="*/ 720917 w 716292"/>
                <a:gd name="connsiteY3" fmla="*/ 668295 h 665531"/>
                <a:gd name="connsiteX4" fmla="*/ 720917 w 716292"/>
                <a:gd name="connsiteY4" fmla="*/ 125605 h 665531"/>
                <a:gd name="connsiteX0" fmla="*/ 538968 w 720917"/>
                <a:gd name="connsiteY0" fmla="*/ 0 h 668295"/>
                <a:gd name="connsiteX1" fmla="*/ 135362 w 720917"/>
                <a:gd name="connsiteY1" fmla="*/ 173941 h 668295"/>
                <a:gd name="connsiteX2" fmla="*/ 89397 w 720917"/>
                <a:gd name="connsiteY2" fmla="*/ 342269 h 668295"/>
                <a:gd name="connsiteX3" fmla="*/ 0 w 720917"/>
                <a:gd name="connsiteY3" fmla="*/ 668295 h 668295"/>
                <a:gd name="connsiteX4" fmla="*/ 720917 w 720917"/>
                <a:gd name="connsiteY4" fmla="*/ 668295 h 668295"/>
                <a:gd name="connsiteX5" fmla="*/ 720917 w 720917"/>
                <a:gd name="connsiteY5" fmla="*/ 125605 h 668295"/>
                <a:gd name="connsiteX6" fmla="*/ 538968 w 720917"/>
                <a:gd name="connsiteY6" fmla="*/ 0 h 668295"/>
                <a:gd name="connsiteX0" fmla="*/ 538968 w 720917"/>
                <a:gd name="connsiteY0" fmla="*/ 0 h 668295"/>
                <a:gd name="connsiteX1" fmla="*/ 135362 w 720917"/>
                <a:gd name="connsiteY1" fmla="*/ 173941 h 668295"/>
                <a:gd name="connsiteX2" fmla="*/ 89397 w 720917"/>
                <a:gd name="connsiteY2" fmla="*/ 342269 h 668295"/>
                <a:gd name="connsiteX3" fmla="*/ 0 w 720917"/>
                <a:gd name="connsiteY3" fmla="*/ 668295 h 668295"/>
                <a:gd name="connsiteX4" fmla="*/ 100251 w 720917"/>
                <a:gd name="connsiteY4" fmla="*/ 667871 h 668295"/>
                <a:gd name="connsiteX5" fmla="*/ 720917 w 720917"/>
                <a:gd name="connsiteY5" fmla="*/ 668295 h 668295"/>
                <a:gd name="connsiteX6" fmla="*/ 720917 w 720917"/>
                <a:gd name="connsiteY6" fmla="*/ 125605 h 668295"/>
                <a:gd name="connsiteX7" fmla="*/ 538968 w 720917"/>
                <a:gd name="connsiteY7" fmla="*/ 0 h 668295"/>
                <a:gd name="connsiteX0" fmla="*/ 449571 w 631520"/>
                <a:gd name="connsiteY0" fmla="*/ 0 h 668295"/>
                <a:gd name="connsiteX1" fmla="*/ 45965 w 631520"/>
                <a:gd name="connsiteY1" fmla="*/ 173941 h 668295"/>
                <a:gd name="connsiteX2" fmla="*/ 0 w 631520"/>
                <a:gd name="connsiteY2" fmla="*/ 342269 h 668295"/>
                <a:gd name="connsiteX3" fmla="*/ 10854 w 631520"/>
                <a:gd name="connsiteY3" fmla="*/ 667871 h 668295"/>
                <a:gd name="connsiteX4" fmla="*/ 631520 w 631520"/>
                <a:gd name="connsiteY4" fmla="*/ 668295 h 668295"/>
                <a:gd name="connsiteX5" fmla="*/ 631520 w 631520"/>
                <a:gd name="connsiteY5" fmla="*/ 125605 h 668295"/>
                <a:gd name="connsiteX6" fmla="*/ 449571 w 631520"/>
                <a:gd name="connsiteY6" fmla="*/ 0 h 668295"/>
                <a:gd name="connsiteX0" fmla="*/ 438718 w 620667"/>
                <a:gd name="connsiteY0" fmla="*/ 0 h 668295"/>
                <a:gd name="connsiteX1" fmla="*/ 35112 w 620667"/>
                <a:gd name="connsiteY1" fmla="*/ 173941 h 668295"/>
                <a:gd name="connsiteX2" fmla="*/ 0 w 620667"/>
                <a:gd name="connsiteY2" fmla="*/ 336842 h 668295"/>
                <a:gd name="connsiteX3" fmla="*/ 1 w 620667"/>
                <a:gd name="connsiteY3" fmla="*/ 667871 h 668295"/>
                <a:gd name="connsiteX4" fmla="*/ 620667 w 620667"/>
                <a:gd name="connsiteY4" fmla="*/ 668295 h 668295"/>
                <a:gd name="connsiteX5" fmla="*/ 620667 w 620667"/>
                <a:gd name="connsiteY5" fmla="*/ 125605 h 668295"/>
                <a:gd name="connsiteX6" fmla="*/ 438718 w 620667"/>
                <a:gd name="connsiteY6" fmla="*/ 0 h 6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667" h="668295">
                  <a:moveTo>
                    <a:pt x="438718" y="0"/>
                  </a:moveTo>
                  <a:lnTo>
                    <a:pt x="35112" y="173941"/>
                  </a:lnTo>
                  <a:lnTo>
                    <a:pt x="0" y="336842"/>
                  </a:lnTo>
                  <a:cubicBezTo>
                    <a:pt x="0" y="447185"/>
                    <a:pt x="1" y="557528"/>
                    <a:pt x="1" y="667871"/>
                  </a:cubicBezTo>
                  <a:lnTo>
                    <a:pt x="620667" y="668295"/>
                  </a:lnTo>
                  <a:lnTo>
                    <a:pt x="620667" y="125605"/>
                  </a:lnTo>
                  <a:lnTo>
                    <a:pt x="438718" y="0"/>
                  </a:lnTo>
                  <a:close/>
                </a:path>
              </a:pathLst>
            </a:custGeom>
            <a:solidFill>
              <a:srgbClr val="003976"/>
            </a:solidFill>
            <a:ln w="561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4B82979-6580-4EF6-AC5A-973D2CF7A120}"/>
                </a:ext>
              </a:extLst>
            </p:cNvPr>
            <p:cNvSpPr/>
            <p:nvPr/>
          </p:nvSpPr>
          <p:spPr>
            <a:xfrm>
              <a:off x="4305166" y="3345177"/>
              <a:ext cx="242524" cy="665532"/>
            </a:xfrm>
            <a:custGeom>
              <a:avLst/>
              <a:gdLst>
                <a:gd name="connsiteX0" fmla="*/ 0 w 242524"/>
                <a:gd name="connsiteY0" fmla="*/ 27298 h 665531"/>
                <a:gd name="connsiteX1" fmla="*/ 146530 w 242524"/>
                <a:gd name="connsiteY1" fmla="*/ 668295 h 665531"/>
                <a:gd name="connsiteX2" fmla="*/ 247149 w 242524"/>
                <a:gd name="connsiteY2" fmla="*/ 668295 h 665531"/>
                <a:gd name="connsiteX3" fmla="*/ 247149 w 242524"/>
                <a:gd name="connsiteY3" fmla="*/ 125605 h 665531"/>
                <a:gd name="connsiteX4" fmla="*/ 65200 w 242524"/>
                <a:gd name="connsiteY4" fmla="*/ 0 h 66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24" h="665531">
                  <a:moveTo>
                    <a:pt x="0" y="27298"/>
                  </a:moveTo>
                  <a:lnTo>
                    <a:pt x="146530" y="668295"/>
                  </a:lnTo>
                  <a:lnTo>
                    <a:pt x="247149" y="668295"/>
                  </a:lnTo>
                  <a:lnTo>
                    <a:pt x="247149" y="125605"/>
                  </a:lnTo>
                  <a:lnTo>
                    <a:pt x="65200" y="0"/>
                  </a:lnTo>
                  <a:close/>
                </a:path>
              </a:pathLst>
            </a:custGeom>
            <a:solidFill>
              <a:srgbClr val="EFEFEF"/>
            </a:solidFill>
            <a:ln w="561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6548A2B-AB56-4C9F-890D-F1C58BA97989}"/>
                </a:ext>
              </a:extLst>
            </p:cNvPr>
            <p:cNvSpPr/>
            <p:nvPr/>
          </p:nvSpPr>
          <p:spPr>
            <a:xfrm>
              <a:off x="3831398" y="2571750"/>
              <a:ext cx="5640" cy="5640"/>
            </a:xfrm>
            <a:custGeom>
              <a:avLst/>
              <a:gdLst/>
              <a:ahLst/>
              <a:cxnLst/>
              <a:rect l="l" t="t" r="r" b="b"/>
              <a:pathLst>
                <a:path/>
              </a:pathLst>
            </a:custGeom>
            <a:noFill/>
            <a:ln w="5618" cap="flat">
              <a:solidFill>
                <a:srgbClr val="FFFFFF"/>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1A5F824-0982-4F40-B39B-EA40949D857C}"/>
                </a:ext>
              </a:extLst>
            </p:cNvPr>
            <p:cNvSpPr/>
            <p:nvPr/>
          </p:nvSpPr>
          <p:spPr>
            <a:xfrm>
              <a:off x="3831398" y="2571750"/>
              <a:ext cx="5640" cy="5640"/>
            </a:xfrm>
            <a:custGeom>
              <a:avLst/>
              <a:gdLst/>
              <a:ahLst/>
              <a:cxnLst/>
              <a:rect l="l" t="t" r="r" b="b"/>
              <a:pathLst>
                <a:path/>
              </a:pathLst>
            </a:custGeom>
            <a:noFill/>
            <a:ln w="5618" cap="flat">
              <a:solidFill>
                <a:srgbClr val="FFFFFF"/>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1AE3070-E9DC-4953-A388-8C0F3A630E3E}"/>
                </a:ext>
              </a:extLst>
            </p:cNvPr>
            <p:cNvSpPr/>
            <p:nvPr/>
          </p:nvSpPr>
          <p:spPr>
            <a:xfrm>
              <a:off x="4293886" y="3342526"/>
              <a:ext cx="253804" cy="270725"/>
            </a:xfrm>
            <a:custGeom>
              <a:avLst/>
              <a:gdLst>
                <a:gd name="connsiteX0" fmla="*/ 0 w 253804"/>
                <a:gd name="connsiteY0" fmla="*/ 32092 h 270724"/>
                <a:gd name="connsiteX1" fmla="*/ 76649 w 253804"/>
                <a:gd name="connsiteY1" fmla="*/ 0 h 270724"/>
                <a:gd name="connsiteX2" fmla="*/ 258429 w 253804"/>
                <a:gd name="connsiteY2" fmla="*/ 128256 h 270724"/>
                <a:gd name="connsiteX3" fmla="*/ 167455 w 253804"/>
                <a:gd name="connsiteY3" fmla="*/ 271966 h 270724"/>
              </a:gdLst>
              <a:ahLst/>
              <a:cxnLst>
                <a:cxn ang="0">
                  <a:pos x="connsiteX0" y="connsiteY0"/>
                </a:cxn>
                <a:cxn ang="0">
                  <a:pos x="connsiteX1" y="connsiteY1"/>
                </a:cxn>
                <a:cxn ang="0">
                  <a:pos x="connsiteX2" y="connsiteY2"/>
                </a:cxn>
                <a:cxn ang="0">
                  <a:pos x="connsiteX3" y="connsiteY3"/>
                </a:cxn>
              </a:cxnLst>
              <a:rect l="l" t="t" r="r" b="b"/>
              <a:pathLst>
                <a:path w="253804" h="270724">
                  <a:moveTo>
                    <a:pt x="0" y="32092"/>
                  </a:moveTo>
                  <a:lnTo>
                    <a:pt x="76649" y="0"/>
                  </a:lnTo>
                  <a:lnTo>
                    <a:pt x="258429" y="128256"/>
                  </a:lnTo>
                  <a:lnTo>
                    <a:pt x="167455" y="271966"/>
                  </a:lnTo>
                  <a:close/>
                </a:path>
              </a:pathLst>
            </a:custGeom>
            <a:solidFill>
              <a:srgbClr val="FFFFFF"/>
            </a:solidFill>
            <a:ln w="561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5D2F0FB-AC0D-4215-8E26-67C4C324AA62}"/>
                </a:ext>
              </a:extLst>
            </p:cNvPr>
            <p:cNvSpPr/>
            <p:nvPr/>
          </p:nvSpPr>
          <p:spPr>
            <a:xfrm>
              <a:off x="4156098" y="3366835"/>
              <a:ext cx="344046" cy="642971"/>
            </a:xfrm>
            <a:custGeom>
              <a:avLst/>
              <a:gdLst>
                <a:gd name="connsiteX0" fmla="*/ 154708 w 344045"/>
                <a:gd name="connsiteY0" fmla="*/ 0 h 642971"/>
                <a:gd name="connsiteX1" fmla="*/ 8065 w 344045"/>
                <a:gd name="connsiteY1" fmla="*/ 67681 h 642971"/>
                <a:gd name="connsiteX2" fmla="*/ 18387 w 344045"/>
                <a:gd name="connsiteY2" fmla="*/ 168695 h 642971"/>
                <a:gd name="connsiteX3" fmla="*/ 120303 w 344045"/>
                <a:gd name="connsiteY3" fmla="*/ 177099 h 642971"/>
                <a:gd name="connsiteX4" fmla="*/ 0 w 344045"/>
                <a:gd name="connsiteY4" fmla="*/ 286573 h 642971"/>
                <a:gd name="connsiteX5" fmla="*/ 218667 w 344045"/>
                <a:gd name="connsiteY5" fmla="*/ 646637 h 642971"/>
                <a:gd name="connsiteX6" fmla="*/ 346979 w 344045"/>
                <a:gd name="connsiteY6" fmla="*/ 646637 h 6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45" h="642971">
                  <a:moveTo>
                    <a:pt x="154708" y="0"/>
                  </a:moveTo>
                  <a:lnTo>
                    <a:pt x="8065" y="67681"/>
                  </a:lnTo>
                  <a:lnTo>
                    <a:pt x="18387" y="168695"/>
                  </a:lnTo>
                  <a:lnTo>
                    <a:pt x="120303" y="177099"/>
                  </a:lnTo>
                  <a:lnTo>
                    <a:pt x="0" y="286573"/>
                  </a:lnTo>
                  <a:lnTo>
                    <a:pt x="218667" y="646637"/>
                  </a:lnTo>
                  <a:lnTo>
                    <a:pt x="346979" y="646637"/>
                  </a:lnTo>
                  <a:close/>
                </a:path>
              </a:pathLst>
            </a:custGeom>
            <a:solidFill>
              <a:srgbClr val="002C5C"/>
            </a:solidFill>
            <a:ln w="561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F028307-7288-4EC9-9F53-7D5DD9F824DD}"/>
                </a:ext>
              </a:extLst>
            </p:cNvPr>
            <p:cNvSpPr/>
            <p:nvPr/>
          </p:nvSpPr>
          <p:spPr>
            <a:xfrm>
              <a:off x="4551919" y="3345177"/>
              <a:ext cx="628011" cy="668296"/>
            </a:xfrm>
            <a:custGeom>
              <a:avLst/>
              <a:gdLst>
                <a:gd name="connsiteX0" fmla="*/ 182006 w 716292"/>
                <a:gd name="connsiteY0" fmla="*/ 0 h 665531"/>
                <a:gd name="connsiteX1" fmla="*/ 585611 w 716292"/>
                <a:gd name="connsiteY1" fmla="*/ 173941 h 665531"/>
                <a:gd name="connsiteX2" fmla="*/ 720974 w 716292"/>
                <a:gd name="connsiteY2" fmla="*/ 668295 h 665531"/>
                <a:gd name="connsiteX3" fmla="*/ 0 w 716292"/>
                <a:gd name="connsiteY3" fmla="*/ 668295 h 665531"/>
                <a:gd name="connsiteX4" fmla="*/ 0 w 716292"/>
                <a:gd name="connsiteY4" fmla="*/ 125605 h 665531"/>
                <a:gd name="connsiteX0" fmla="*/ 182006 w 720974"/>
                <a:gd name="connsiteY0" fmla="*/ 0 h 668295"/>
                <a:gd name="connsiteX1" fmla="*/ 585611 w 720974"/>
                <a:gd name="connsiteY1" fmla="*/ 173941 h 668295"/>
                <a:gd name="connsiteX2" fmla="*/ 628011 w 720974"/>
                <a:gd name="connsiteY2" fmla="*/ 337739 h 668295"/>
                <a:gd name="connsiteX3" fmla="*/ 720974 w 720974"/>
                <a:gd name="connsiteY3" fmla="*/ 668295 h 668295"/>
                <a:gd name="connsiteX4" fmla="*/ 0 w 720974"/>
                <a:gd name="connsiteY4" fmla="*/ 668295 h 668295"/>
                <a:gd name="connsiteX5" fmla="*/ 0 w 720974"/>
                <a:gd name="connsiteY5" fmla="*/ 125605 h 668295"/>
                <a:gd name="connsiteX6" fmla="*/ 182006 w 720974"/>
                <a:gd name="connsiteY6" fmla="*/ 0 h 668295"/>
                <a:gd name="connsiteX0" fmla="*/ 182006 w 720974"/>
                <a:gd name="connsiteY0" fmla="*/ 0 h 668295"/>
                <a:gd name="connsiteX1" fmla="*/ 585611 w 720974"/>
                <a:gd name="connsiteY1" fmla="*/ 173941 h 668295"/>
                <a:gd name="connsiteX2" fmla="*/ 628011 w 720974"/>
                <a:gd name="connsiteY2" fmla="*/ 337739 h 668295"/>
                <a:gd name="connsiteX3" fmla="*/ 720974 w 720974"/>
                <a:gd name="connsiteY3" fmla="*/ 668295 h 668295"/>
                <a:gd name="connsiteX4" fmla="*/ 628011 w 720974"/>
                <a:gd name="connsiteY4" fmla="*/ 665651 h 668295"/>
                <a:gd name="connsiteX5" fmla="*/ 0 w 720974"/>
                <a:gd name="connsiteY5" fmla="*/ 668295 h 668295"/>
                <a:gd name="connsiteX6" fmla="*/ 0 w 720974"/>
                <a:gd name="connsiteY6" fmla="*/ 125605 h 668295"/>
                <a:gd name="connsiteX7" fmla="*/ 182006 w 720974"/>
                <a:gd name="connsiteY7" fmla="*/ 0 h 668295"/>
                <a:gd name="connsiteX0" fmla="*/ 182006 w 628011"/>
                <a:gd name="connsiteY0" fmla="*/ 0 h 668295"/>
                <a:gd name="connsiteX1" fmla="*/ 585611 w 628011"/>
                <a:gd name="connsiteY1" fmla="*/ 173941 h 668295"/>
                <a:gd name="connsiteX2" fmla="*/ 628011 w 628011"/>
                <a:gd name="connsiteY2" fmla="*/ 337739 h 668295"/>
                <a:gd name="connsiteX3" fmla="*/ 628011 w 628011"/>
                <a:gd name="connsiteY3" fmla="*/ 665651 h 668295"/>
                <a:gd name="connsiteX4" fmla="*/ 0 w 628011"/>
                <a:gd name="connsiteY4" fmla="*/ 668295 h 668295"/>
                <a:gd name="connsiteX5" fmla="*/ 0 w 628011"/>
                <a:gd name="connsiteY5" fmla="*/ 125605 h 668295"/>
                <a:gd name="connsiteX6" fmla="*/ 182006 w 628011"/>
                <a:gd name="connsiteY6" fmla="*/ 0 h 6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11" h="668295">
                  <a:moveTo>
                    <a:pt x="182006" y="0"/>
                  </a:moveTo>
                  <a:lnTo>
                    <a:pt x="585611" y="173941"/>
                  </a:lnTo>
                  <a:lnTo>
                    <a:pt x="628011" y="337739"/>
                  </a:lnTo>
                  <a:lnTo>
                    <a:pt x="628011" y="665651"/>
                  </a:lnTo>
                  <a:lnTo>
                    <a:pt x="0" y="668295"/>
                  </a:lnTo>
                  <a:lnTo>
                    <a:pt x="0" y="125605"/>
                  </a:lnTo>
                  <a:lnTo>
                    <a:pt x="182006" y="0"/>
                  </a:lnTo>
                  <a:close/>
                </a:path>
              </a:pathLst>
            </a:custGeom>
            <a:solidFill>
              <a:srgbClr val="003976"/>
            </a:solidFill>
            <a:ln w="561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C0C73C-BEFD-4C9E-A85C-2282EA0DAD45}"/>
                </a:ext>
              </a:extLst>
            </p:cNvPr>
            <p:cNvSpPr/>
            <p:nvPr/>
          </p:nvSpPr>
          <p:spPr>
            <a:xfrm>
              <a:off x="4551920" y="3345177"/>
              <a:ext cx="242524" cy="665532"/>
            </a:xfrm>
            <a:custGeom>
              <a:avLst/>
              <a:gdLst>
                <a:gd name="connsiteX0" fmla="*/ 247205 w 242524"/>
                <a:gd name="connsiteY0" fmla="*/ 27298 h 665531"/>
                <a:gd name="connsiteX1" fmla="*/ 100676 w 242524"/>
                <a:gd name="connsiteY1" fmla="*/ 668295 h 665531"/>
                <a:gd name="connsiteX2" fmla="*/ 0 w 242524"/>
                <a:gd name="connsiteY2" fmla="*/ 668295 h 665531"/>
                <a:gd name="connsiteX3" fmla="*/ 0 w 242524"/>
                <a:gd name="connsiteY3" fmla="*/ 125605 h 665531"/>
                <a:gd name="connsiteX4" fmla="*/ 182006 w 242524"/>
                <a:gd name="connsiteY4" fmla="*/ 0 h 66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24" h="665531">
                  <a:moveTo>
                    <a:pt x="247205" y="27298"/>
                  </a:moveTo>
                  <a:lnTo>
                    <a:pt x="100676" y="668295"/>
                  </a:lnTo>
                  <a:lnTo>
                    <a:pt x="0" y="668295"/>
                  </a:lnTo>
                  <a:lnTo>
                    <a:pt x="0" y="125605"/>
                  </a:lnTo>
                  <a:lnTo>
                    <a:pt x="182006" y="0"/>
                  </a:lnTo>
                  <a:close/>
                </a:path>
              </a:pathLst>
            </a:custGeom>
            <a:solidFill>
              <a:srgbClr val="EFEFEF"/>
            </a:solidFill>
            <a:ln w="561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00D5C10-C4EA-470F-8E59-CEA8A73EDE53}"/>
                </a:ext>
              </a:extLst>
            </p:cNvPr>
            <p:cNvSpPr/>
            <p:nvPr/>
          </p:nvSpPr>
          <p:spPr>
            <a:xfrm>
              <a:off x="3831398" y="2571750"/>
              <a:ext cx="5640" cy="5640"/>
            </a:xfrm>
            <a:custGeom>
              <a:avLst/>
              <a:gdLst/>
              <a:ahLst/>
              <a:cxnLst/>
              <a:rect l="l" t="t" r="r" b="b"/>
              <a:pathLst>
                <a:path/>
              </a:pathLst>
            </a:custGeom>
            <a:noFill/>
            <a:ln w="5618" cap="flat">
              <a:solidFill>
                <a:srgbClr val="FFFFFF"/>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3AD1108-B06D-49DD-847C-8BC90634B81B}"/>
                </a:ext>
              </a:extLst>
            </p:cNvPr>
            <p:cNvSpPr/>
            <p:nvPr/>
          </p:nvSpPr>
          <p:spPr>
            <a:xfrm>
              <a:off x="3831398" y="2571750"/>
              <a:ext cx="5640" cy="5640"/>
            </a:xfrm>
            <a:custGeom>
              <a:avLst/>
              <a:gdLst/>
              <a:ahLst/>
              <a:cxnLst/>
              <a:rect l="l" t="t" r="r" b="b"/>
              <a:pathLst>
                <a:path/>
              </a:pathLst>
            </a:custGeom>
            <a:noFill/>
            <a:ln w="5618" cap="flat">
              <a:solidFill>
                <a:srgbClr val="FFFFFF"/>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8767D6C-8261-44C8-B38B-3D9F5A120C13}"/>
                </a:ext>
              </a:extLst>
            </p:cNvPr>
            <p:cNvSpPr/>
            <p:nvPr/>
          </p:nvSpPr>
          <p:spPr>
            <a:xfrm>
              <a:off x="4551920" y="3341849"/>
              <a:ext cx="253804" cy="270725"/>
            </a:xfrm>
            <a:custGeom>
              <a:avLst/>
              <a:gdLst>
                <a:gd name="connsiteX0" fmla="*/ 258486 w 253804"/>
                <a:gd name="connsiteY0" fmla="*/ 32769 h 270724"/>
                <a:gd name="connsiteX1" fmla="*/ 181780 w 253804"/>
                <a:gd name="connsiteY1" fmla="*/ 0 h 270724"/>
                <a:gd name="connsiteX2" fmla="*/ 0 w 253804"/>
                <a:gd name="connsiteY2" fmla="*/ 128933 h 270724"/>
                <a:gd name="connsiteX3" fmla="*/ 91031 w 253804"/>
                <a:gd name="connsiteY3" fmla="*/ 272642 h 270724"/>
              </a:gdLst>
              <a:ahLst/>
              <a:cxnLst>
                <a:cxn ang="0">
                  <a:pos x="connsiteX0" y="connsiteY0"/>
                </a:cxn>
                <a:cxn ang="0">
                  <a:pos x="connsiteX1" y="connsiteY1"/>
                </a:cxn>
                <a:cxn ang="0">
                  <a:pos x="connsiteX2" y="connsiteY2"/>
                </a:cxn>
                <a:cxn ang="0">
                  <a:pos x="connsiteX3" y="connsiteY3"/>
                </a:cxn>
              </a:cxnLst>
              <a:rect l="l" t="t" r="r" b="b"/>
              <a:pathLst>
                <a:path w="253804" h="270724">
                  <a:moveTo>
                    <a:pt x="258486" y="32769"/>
                  </a:moveTo>
                  <a:lnTo>
                    <a:pt x="181780" y="0"/>
                  </a:lnTo>
                  <a:lnTo>
                    <a:pt x="0" y="128933"/>
                  </a:lnTo>
                  <a:lnTo>
                    <a:pt x="91031" y="272642"/>
                  </a:lnTo>
                  <a:close/>
                </a:path>
              </a:pathLst>
            </a:custGeom>
            <a:solidFill>
              <a:srgbClr val="FFFFFF"/>
            </a:solidFill>
            <a:ln w="561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9FC5770-A4F2-4663-BD7F-9CADB839FAEF}"/>
                </a:ext>
              </a:extLst>
            </p:cNvPr>
            <p:cNvSpPr/>
            <p:nvPr/>
          </p:nvSpPr>
          <p:spPr>
            <a:xfrm>
              <a:off x="4601215" y="3366835"/>
              <a:ext cx="344046" cy="642971"/>
            </a:xfrm>
            <a:custGeom>
              <a:avLst/>
              <a:gdLst>
                <a:gd name="connsiteX0" fmla="*/ 192271 w 344045"/>
                <a:gd name="connsiteY0" fmla="*/ 0 h 642971"/>
                <a:gd name="connsiteX1" fmla="*/ 338913 w 344045"/>
                <a:gd name="connsiteY1" fmla="*/ 67681 h 642971"/>
                <a:gd name="connsiteX2" fmla="*/ 328592 w 344045"/>
                <a:gd name="connsiteY2" fmla="*/ 168695 h 642971"/>
                <a:gd name="connsiteX3" fmla="*/ 226675 w 344045"/>
                <a:gd name="connsiteY3" fmla="*/ 177099 h 642971"/>
                <a:gd name="connsiteX4" fmla="*/ 346979 w 344045"/>
                <a:gd name="connsiteY4" fmla="*/ 286573 h 642971"/>
                <a:gd name="connsiteX5" fmla="*/ 128312 w 344045"/>
                <a:gd name="connsiteY5" fmla="*/ 646637 h 642971"/>
                <a:gd name="connsiteX6" fmla="*/ 0 w 344045"/>
                <a:gd name="connsiteY6" fmla="*/ 646637 h 6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45" h="642971">
                  <a:moveTo>
                    <a:pt x="192271" y="0"/>
                  </a:moveTo>
                  <a:lnTo>
                    <a:pt x="338913" y="67681"/>
                  </a:lnTo>
                  <a:lnTo>
                    <a:pt x="328592" y="168695"/>
                  </a:lnTo>
                  <a:lnTo>
                    <a:pt x="226675" y="177099"/>
                  </a:lnTo>
                  <a:lnTo>
                    <a:pt x="346979" y="286573"/>
                  </a:lnTo>
                  <a:lnTo>
                    <a:pt x="128312" y="646637"/>
                  </a:lnTo>
                  <a:lnTo>
                    <a:pt x="0" y="646637"/>
                  </a:lnTo>
                  <a:close/>
                </a:path>
              </a:pathLst>
            </a:custGeom>
            <a:solidFill>
              <a:srgbClr val="002C5C"/>
            </a:solidFill>
            <a:ln w="561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2455B5F-C30D-4011-AC50-CA6985F08C9B}"/>
                </a:ext>
              </a:extLst>
            </p:cNvPr>
            <p:cNvSpPr/>
            <p:nvPr/>
          </p:nvSpPr>
          <p:spPr>
            <a:xfrm>
              <a:off x="4478486" y="3470782"/>
              <a:ext cx="146643" cy="541449"/>
            </a:xfrm>
            <a:custGeom>
              <a:avLst/>
              <a:gdLst>
                <a:gd name="connsiteX0" fmla="*/ 110377 w 146642"/>
                <a:gd name="connsiteY0" fmla="*/ 139987 h 541449"/>
                <a:gd name="connsiteX1" fmla="*/ 131132 w 146642"/>
                <a:gd name="connsiteY1" fmla="*/ 91144 h 541449"/>
                <a:gd name="connsiteX2" fmla="*/ 73829 w 146642"/>
                <a:gd name="connsiteY2" fmla="*/ 564 h 541449"/>
                <a:gd name="connsiteX3" fmla="*/ 73829 w 146642"/>
                <a:gd name="connsiteY3" fmla="*/ 0 h 541449"/>
                <a:gd name="connsiteX4" fmla="*/ 73660 w 146642"/>
                <a:gd name="connsiteY4" fmla="*/ 282 h 541449"/>
                <a:gd name="connsiteX5" fmla="*/ 73434 w 146642"/>
                <a:gd name="connsiteY5" fmla="*/ 0 h 541449"/>
                <a:gd name="connsiteX6" fmla="*/ 73434 w 146642"/>
                <a:gd name="connsiteY6" fmla="*/ 564 h 541449"/>
                <a:gd name="connsiteX7" fmla="*/ 16131 w 146642"/>
                <a:gd name="connsiteY7" fmla="*/ 91144 h 541449"/>
                <a:gd name="connsiteX8" fmla="*/ 36886 w 146642"/>
                <a:gd name="connsiteY8" fmla="*/ 139987 h 541449"/>
                <a:gd name="connsiteX9" fmla="*/ 0 w 146642"/>
                <a:gd name="connsiteY9" fmla="*/ 462544 h 541449"/>
                <a:gd name="connsiteX10" fmla="*/ 24591 w 146642"/>
                <a:gd name="connsiteY10" fmla="*/ 542690 h 541449"/>
                <a:gd name="connsiteX11" fmla="*/ 73434 w 146642"/>
                <a:gd name="connsiteY11" fmla="*/ 542690 h 541449"/>
                <a:gd name="connsiteX12" fmla="*/ 73829 w 146642"/>
                <a:gd name="connsiteY12" fmla="*/ 542690 h 541449"/>
                <a:gd name="connsiteX13" fmla="*/ 122729 w 146642"/>
                <a:gd name="connsiteY13" fmla="*/ 542690 h 541449"/>
                <a:gd name="connsiteX14" fmla="*/ 147319 w 146642"/>
                <a:gd name="connsiteY14" fmla="*/ 462544 h 54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642" h="541449">
                  <a:moveTo>
                    <a:pt x="110377" y="139987"/>
                  </a:moveTo>
                  <a:lnTo>
                    <a:pt x="131132" y="91144"/>
                  </a:lnTo>
                  <a:lnTo>
                    <a:pt x="73829" y="564"/>
                  </a:lnTo>
                  <a:lnTo>
                    <a:pt x="73829" y="0"/>
                  </a:lnTo>
                  <a:lnTo>
                    <a:pt x="73660" y="282"/>
                  </a:lnTo>
                  <a:lnTo>
                    <a:pt x="73434" y="0"/>
                  </a:lnTo>
                  <a:lnTo>
                    <a:pt x="73434" y="564"/>
                  </a:lnTo>
                  <a:lnTo>
                    <a:pt x="16131" y="91144"/>
                  </a:lnTo>
                  <a:lnTo>
                    <a:pt x="36886" y="139987"/>
                  </a:lnTo>
                  <a:lnTo>
                    <a:pt x="0" y="462544"/>
                  </a:lnTo>
                  <a:lnTo>
                    <a:pt x="24591" y="542690"/>
                  </a:lnTo>
                  <a:lnTo>
                    <a:pt x="73434" y="542690"/>
                  </a:lnTo>
                  <a:lnTo>
                    <a:pt x="73829" y="542690"/>
                  </a:lnTo>
                  <a:lnTo>
                    <a:pt x="122729" y="542690"/>
                  </a:lnTo>
                  <a:lnTo>
                    <a:pt x="147319" y="462544"/>
                  </a:lnTo>
                  <a:close/>
                </a:path>
              </a:pathLst>
            </a:custGeom>
            <a:solidFill>
              <a:srgbClr val="F0CF66"/>
            </a:solidFill>
            <a:ln w="561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89ADB4C-BD55-4D46-B0FB-EA7782D003E6}"/>
                </a:ext>
              </a:extLst>
            </p:cNvPr>
            <p:cNvSpPr/>
            <p:nvPr/>
          </p:nvSpPr>
          <p:spPr>
            <a:xfrm>
              <a:off x="4276248" y="2703785"/>
              <a:ext cx="276365" cy="682452"/>
            </a:xfrm>
            <a:custGeom>
              <a:avLst/>
              <a:gdLst>
                <a:gd name="connsiteX0" fmla="*/ 206187 w 276364"/>
                <a:gd name="connsiteY0" fmla="*/ 669705 h 682451"/>
                <a:gd name="connsiteX1" fmla="*/ 62308 w 276364"/>
                <a:gd name="connsiteY1" fmla="*/ 502758 h 682451"/>
                <a:gd name="connsiteX2" fmla="*/ 50351 w 276364"/>
                <a:gd name="connsiteY2" fmla="*/ 423966 h 682451"/>
                <a:gd name="connsiteX3" fmla="*/ 27114 w 276364"/>
                <a:gd name="connsiteY3" fmla="*/ 410261 h 682451"/>
                <a:gd name="connsiteX4" fmla="*/ 1959 w 276364"/>
                <a:gd name="connsiteY4" fmla="*/ 290973 h 682451"/>
                <a:gd name="connsiteX5" fmla="*/ 42906 w 276364"/>
                <a:gd name="connsiteY5" fmla="*/ 277888 h 682451"/>
                <a:gd name="connsiteX6" fmla="*/ 60898 w 276364"/>
                <a:gd name="connsiteY6" fmla="*/ 136378 h 682451"/>
                <a:gd name="connsiteX7" fmla="*/ 276406 w 276364"/>
                <a:gd name="connsiteY7" fmla="*/ 0 h 682451"/>
                <a:gd name="connsiteX8" fmla="*/ 276406 w 276364"/>
                <a:gd name="connsiteY8" fmla="*/ 682734 h 682451"/>
                <a:gd name="connsiteX9" fmla="*/ 206187 w 276364"/>
                <a:gd name="connsiteY9" fmla="*/ 669705 h 68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364" h="682451">
                  <a:moveTo>
                    <a:pt x="206187" y="669705"/>
                  </a:moveTo>
                  <a:cubicBezTo>
                    <a:pt x="206187" y="669705"/>
                    <a:pt x="72798" y="560231"/>
                    <a:pt x="62308" y="502758"/>
                  </a:cubicBezTo>
                  <a:cubicBezTo>
                    <a:pt x="51817" y="445286"/>
                    <a:pt x="50351" y="423966"/>
                    <a:pt x="50351" y="423966"/>
                  </a:cubicBezTo>
                  <a:cubicBezTo>
                    <a:pt x="50351" y="423966"/>
                    <a:pt x="35461" y="423515"/>
                    <a:pt x="27114" y="410261"/>
                  </a:cubicBezTo>
                  <a:cubicBezTo>
                    <a:pt x="18766" y="397007"/>
                    <a:pt x="-7291" y="316015"/>
                    <a:pt x="1959" y="290973"/>
                  </a:cubicBezTo>
                  <a:cubicBezTo>
                    <a:pt x="11208" y="265931"/>
                    <a:pt x="42906" y="277888"/>
                    <a:pt x="42906" y="277888"/>
                  </a:cubicBezTo>
                  <a:cubicBezTo>
                    <a:pt x="42906" y="277888"/>
                    <a:pt x="34389" y="187646"/>
                    <a:pt x="60898" y="136378"/>
                  </a:cubicBezTo>
                  <a:cubicBezTo>
                    <a:pt x="87406" y="85109"/>
                    <a:pt x="133937" y="0"/>
                    <a:pt x="276406" y="0"/>
                  </a:cubicBezTo>
                  <a:lnTo>
                    <a:pt x="276406" y="682734"/>
                  </a:lnTo>
                  <a:cubicBezTo>
                    <a:pt x="228014" y="682677"/>
                    <a:pt x="206187" y="669705"/>
                    <a:pt x="206187" y="669705"/>
                  </a:cubicBezTo>
                  <a:close/>
                </a:path>
              </a:pathLst>
            </a:custGeom>
            <a:solidFill>
              <a:srgbClr val="F1CB91"/>
            </a:solidFill>
            <a:ln w="561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AB2F47E-A5F4-4146-8260-9F7333538D1D}"/>
                </a:ext>
              </a:extLst>
            </p:cNvPr>
            <p:cNvSpPr/>
            <p:nvPr/>
          </p:nvSpPr>
          <p:spPr>
            <a:xfrm>
              <a:off x="4552654" y="2703785"/>
              <a:ext cx="276365" cy="682452"/>
            </a:xfrm>
            <a:custGeom>
              <a:avLst/>
              <a:gdLst>
                <a:gd name="connsiteX0" fmla="*/ 70163 w 276364"/>
                <a:gd name="connsiteY0" fmla="*/ 669705 h 682451"/>
                <a:gd name="connsiteX1" fmla="*/ 214042 w 276364"/>
                <a:gd name="connsiteY1" fmla="*/ 502758 h 682451"/>
                <a:gd name="connsiteX2" fmla="*/ 225999 w 276364"/>
                <a:gd name="connsiteY2" fmla="*/ 423966 h 682451"/>
                <a:gd name="connsiteX3" fmla="*/ 249236 w 276364"/>
                <a:gd name="connsiteY3" fmla="*/ 410261 h 682451"/>
                <a:gd name="connsiteX4" fmla="*/ 274447 w 276364"/>
                <a:gd name="connsiteY4" fmla="*/ 290973 h 682451"/>
                <a:gd name="connsiteX5" fmla="*/ 233500 w 276364"/>
                <a:gd name="connsiteY5" fmla="*/ 277888 h 682451"/>
                <a:gd name="connsiteX6" fmla="*/ 215508 w 276364"/>
                <a:gd name="connsiteY6" fmla="*/ 136378 h 682451"/>
                <a:gd name="connsiteX7" fmla="*/ 0 w 276364"/>
                <a:gd name="connsiteY7" fmla="*/ 0 h 682451"/>
                <a:gd name="connsiteX8" fmla="*/ 0 w 276364"/>
                <a:gd name="connsiteY8" fmla="*/ 682734 h 682451"/>
                <a:gd name="connsiteX9" fmla="*/ 70163 w 276364"/>
                <a:gd name="connsiteY9" fmla="*/ 669705 h 68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364" h="682451">
                  <a:moveTo>
                    <a:pt x="70163" y="669705"/>
                  </a:moveTo>
                  <a:cubicBezTo>
                    <a:pt x="70163" y="669705"/>
                    <a:pt x="203551" y="560231"/>
                    <a:pt x="214042" y="502758"/>
                  </a:cubicBezTo>
                  <a:cubicBezTo>
                    <a:pt x="224532" y="445286"/>
                    <a:pt x="225999" y="423966"/>
                    <a:pt x="225999" y="423966"/>
                  </a:cubicBezTo>
                  <a:cubicBezTo>
                    <a:pt x="225999" y="423966"/>
                    <a:pt x="240889" y="423515"/>
                    <a:pt x="249236" y="410261"/>
                  </a:cubicBezTo>
                  <a:cubicBezTo>
                    <a:pt x="257583" y="397007"/>
                    <a:pt x="283697" y="316015"/>
                    <a:pt x="274447" y="290973"/>
                  </a:cubicBezTo>
                  <a:cubicBezTo>
                    <a:pt x="265197" y="265931"/>
                    <a:pt x="233500" y="277888"/>
                    <a:pt x="233500" y="277888"/>
                  </a:cubicBezTo>
                  <a:cubicBezTo>
                    <a:pt x="233500" y="277888"/>
                    <a:pt x="242017" y="187646"/>
                    <a:pt x="215508" y="136378"/>
                  </a:cubicBezTo>
                  <a:cubicBezTo>
                    <a:pt x="189000" y="85109"/>
                    <a:pt x="142469" y="0"/>
                    <a:pt x="0" y="0"/>
                  </a:cubicBezTo>
                  <a:lnTo>
                    <a:pt x="0" y="682734"/>
                  </a:lnTo>
                  <a:cubicBezTo>
                    <a:pt x="48336" y="682677"/>
                    <a:pt x="70163" y="669705"/>
                    <a:pt x="70163" y="669705"/>
                  </a:cubicBezTo>
                  <a:close/>
                </a:path>
              </a:pathLst>
            </a:custGeom>
            <a:solidFill>
              <a:srgbClr val="F1CB91"/>
            </a:solidFill>
            <a:ln w="561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48073F3-88BE-4FEF-8636-2718BDF4CCEE}"/>
                </a:ext>
              </a:extLst>
            </p:cNvPr>
            <p:cNvSpPr/>
            <p:nvPr userDrawn="1"/>
          </p:nvSpPr>
          <p:spPr>
            <a:xfrm>
              <a:off x="4551131" y="2571750"/>
              <a:ext cx="265085" cy="507609"/>
            </a:xfrm>
            <a:custGeom>
              <a:avLst/>
              <a:gdLst>
                <a:gd name="connsiteX0" fmla="*/ 3722 w 265084"/>
                <a:gd name="connsiteY0" fmla="*/ 242129 h 507608"/>
                <a:gd name="connsiteX1" fmla="*/ 3892 w 265084"/>
                <a:gd name="connsiteY1" fmla="*/ 242129 h 507608"/>
                <a:gd name="connsiteX2" fmla="*/ 4061 w 265084"/>
                <a:gd name="connsiteY2" fmla="*/ 242129 h 507608"/>
                <a:gd name="connsiteX3" fmla="*/ 4061 w 265084"/>
                <a:gd name="connsiteY3" fmla="*/ 242129 h 507608"/>
                <a:gd name="connsiteX4" fmla="*/ 185672 w 265084"/>
                <a:gd name="connsiteY4" fmla="*/ 220810 h 507608"/>
                <a:gd name="connsiteX5" fmla="*/ 201916 w 265084"/>
                <a:gd name="connsiteY5" fmla="*/ 334740 h 507608"/>
                <a:gd name="connsiteX6" fmla="*/ 201916 w 265084"/>
                <a:gd name="connsiteY6" fmla="*/ 507891 h 507608"/>
                <a:gd name="connsiteX7" fmla="*/ 221712 w 265084"/>
                <a:gd name="connsiteY7" fmla="*/ 494693 h 507608"/>
                <a:gd name="connsiteX8" fmla="*/ 234910 w 265084"/>
                <a:gd name="connsiteY8" fmla="*/ 409979 h 507608"/>
                <a:gd name="connsiteX9" fmla="*/ 252169 w 265084"/>
                <a:gd name="connsiteY9" fmla="*/ 407159 h 507608"/>
                <a:gd name="connsiteX10" fmla="*/ 228593 w 265084"/>
                <a:gd name="connsiteY10" fmla="*/ 100845 h 507608"/>
                <a:gd name="connsiteX11" fmla="*/ 4117 w 265084"/>
                <a:gd name="connsiteY11" fmla="*/ 0 h 507608"/>
                <a:gd name="connsiteX12" fmla="*/ 4117 w 265084"/>
                <a:gd name="connsiteY12" fmla="*/ 0 h 507608"/>
                <a:gd name="connsiteX13" fmla="*/ 3948 w 265084"/>
                <a:gd name="connsiteY13" fmla="*/ 0 h 507608"/>
                <a:gd name="connsiteX14" fmla="*/ 3779 w 265084"/>
                <a:gd name="connsiteY14" fmla="*/ 0 h 507608"/>
                <a:gd name="connsiteX15" fmla="*/ 3779 w 265084"/>
                <a:gd name="connsiteY15" fmla="*/ 0 h 507608"/>
                <a:gd name="connsiteX16" fmla="*/ 0 w 265084"/>
                <a:gd name="connsiteY16" fmla="*/ 56 h 507608"/>
                <a:gd name="connsiteX17" fmla="*/ 0 w 265084"/>
                <a:gd name="connsiteY17" fmla="*/ 242129 h 507608"/>
                <a:gd name="connsiteX18" fmla="*/ 3722 w 265084"/>
                <a:gd name="connsiteY18" fmla="*/ 242129 h 507608"/>
                <a:gd name="connsiteX19" fmla="*/ 3722 w 265084"/>
                <a:gd name="connsiteY19" fmla="*/ 242129 h 50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084" h="507608">
                  <a:moveTo>
                    <a:pt x="3722" y="242129"/>
                  </a:moveTo>
                  <a:cubicBezTo>
                    <a:pt x="3779" y="242129"/>
                    <a:pt x="3835" y="242129"/>
                    <a:pt x="3892" y="242129"/>
                  </a:cubicBezTo>
                  <a:cubicBezTo>
                    <a:pt x="3948" y="242129"/>
                    <a:pt x="4005" y="242129"/>
                    <a:pt x="4061" y="242129"/>
                  </a:cubicBezTo>
                  <a:lnTo>
                    <a:pt x="4061" y="242129"/>
                  </a:lnTo>
                  <a:cubicBezTo>
                    <a:pt x="119514" y="242073"/>
                    <a:pt x="166778" y="209360"/>
                    <a:pt x="185672" y="220810"/>
                  </a:cubicBezTo>
                  <a:cubicBezTo>
                    <a:pt x="204566" y="232259"/>
                    <a:pt x="179468" y="282569"/>
                    <a:pt x="201916" y="334740"/>
                  </a:cubicBezTo>
                  <a:cubicBezTo>
                    <a:pt x="224363" y="386911"/>
                    <a:pt x="201408" y="453182"/>
                    <a:pt x="201916" y="507891"/>
                  </a:cubicBezTo>
                  <a:lnTo>
                    <a:pt x="221712" y="494693"/>
                  </a:lnTo>
                  <a:lnTo>
                    <a:pt x="234910" y="409979"/>
                  </a:lnTo>
                  <a:cubicBezTo>
                    <a:pt x="234910" y="409979"/>
                    <a:pt x="242693" y="406989"/>
                    <a:pt x="252169" y="407159"/>
                  </a:cubicBezTo>
                  <a:cubicBezTo>
                    <a:pt x="254368" y="407215"/>
                    <a:pt x="301914" y="176930"/>
                    <a:pt x="228593" y="100845"/>
                  </a:cubicBezTo>
                  <a:cubicBezTo>
                    <a:pt x="155441" y="24873"/>
                    <a:pt x="82684" y="56"/>
                    <a:pt x="4117" y="0"/>
                  </a:cubicBezTo>
                  <a:lnTo>
                    <a:pt x="4117" y="0"/>
                  </a:lnTo>
                  <a:cubicBezTo>
                    <a:pt x="4061" y="0"/>
                    <a:pt x="4005" y="0"/>
                    <a:pt x="3948" y="0"/>
                  </a:cubicBezTo>
                  <a:cubicBezTo>
                    <a:pt x="3892" y="0"/>
                    <a:pt x="3835" y="0"/>
                    <a:pt x="3779" y="0"/>
                  </a:cubicBezTo>
                  <a:lnTo>
                    <a:pt x="3779" y="0"/>
                  </a:lnTo>
                  <a:cubicBezTo>
                    <a:pt x="2482" y="0"/>
                    <a:pt x="1241" y="0"/>
                    <a:pt x="0" y="56"/>
                  </a:cubicBezTo>
                  <a:lnTo>
                    <a:pt x="0" y="242129"/>
                  </a:lnTo>
                  <a:cubicBezTo>
                    <a:pt x="1184" y="242073"/>
                    <a:pt x="2425" y="242129"/>
                    <a:pt x="3722" y="242129"/>
                  </a:cubicBezTo>
                  <a:lnTo>
                    <a:pt x="3722" y="242129"/>
                  </a:lnTo>
                  <a:close/>
                </a:path>
              </a:pathLst>
            </a:custGeom>
            <a:solidFill>
              <a:srgbClr val="422810"/>
            </a:solidFill>
            <a:ln w="561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933121D-232B-45B3-B63D-6695D1B94341}"/>
                </a:ext>
              </a:extLst>
            </p:cNvPr>
            <p:cNvSpPr/>
            <p:nvPr userDrawn="1"/>
          </p:nvSpPr>
          <p:spPr>
            <a:xfrm>
              <a:off x="4285648" y="2571750"/>
              <a:ext cx="265085" cy="507609"/>
            </a:xfrm>
            <a:custGeom>
              <a:avLst/>
              <a:gdLst>
                <a:gd name="connsiteX0" fmla="*/ 265595 w 265084"/>
                <a:gd name="connsiteY0" fmla="*/ 242129 h 507608"/>
                <a:gd name="connsiteX1" fmla="*/ 265426 w 265084"/>
                <a:gd name="connsiteY1" fmla="*/ 242129 h 507608"/>
                <a:gd name="connsiteX2" fmla="*/ 265257 w 265084"/>
                <a:gd name="connsiteY2" fmla="*/ 242129 h 507608"/>
                <a:gd name="connsiteX3" fmla="*/ 265257 w 265084"/>
                <a:gd name="connsiteY3" fmla="*/ 242129 h 507608"/>
                <a:gd name="connsiteX4" fmla="*/ 83646 w 265084"/>
                <a:gd name="connsiteY4" fmla="*/ 220810 h 507608"/>
                <a:gd name="connsiteX5" fmla="*/ 67402 w 265084"/>
                <a:gd name="connsiteY5" fmla="*/ 334740 h 507608"/>
                <a:gd name="connsiteX6" fmla="*/ 67402 w 265084"/>
                <a:gd name="connsiteY6" fmla="*/ 507891 h 507608"/>
                <a:gd name="connsiteX7" fmla="*/ 47605 w 265084"/>
                <a:gd name="connsiteY7" fmla="*/ 494693 h 507608"/>
                <a:gd name="connsiteX8" fmla="*/ 33562 w 265084"/>
                <a:gd name="connsiteY8" fmla="*/ 409979 h 507608"/>
                <a:gd name="connsiteX9" fmla="*/ 17375 w 265084"/>
                <a:gd name="connsiteY9" fmla="*/ 407159 h 507608"/>
                <a:gd name="connsiteX10" fmla="*/ 40725 w 265084"/>
                <a:gd name="connsiteY10" fmla="*/ 100845 h 507608"/>
                <a:gd name="connsiteX11" fmla="*/ 265200 w 265084"/>
                <a:gd name="connsiteY11" fmla="*/ 0 h 507608"/>
                <a:gd name="connsiteX12" fmla="*/ 265200 w 265084"/>
                <a:gd name="connsiteY12" fmla="*/ 0 h 507608"/>
                <a:gd name="connsiteX13" fmla="*/ 265370 w 265084"/>
                <a:gd name="connsiteY13" fmla="*/ 0 h 507608"/>
                <a:gd name="connsiteX14" fmla="*/ 265539 w 265084"/>
                <a:gd name="connsiteY14" fmla="*/ 0 h 507608"/>
                <a:gd name="connsiteX15" fmla="*/ 265539 w 265084"/>
                <a:gd name="connsiteY15" fmla="*/ 0 h 507608"/>
                <a:gd name="connsiteX16" fmla="*/ 269318 w 265084"/>
                <a:gd name="connsiteY16" fmla="*/ 56 h 507608"/>
                <a:gd name="connsiteX17" fmla="*/ 269318 w 265084"/>
                <a:gd name="connsiteY17" fmla="*/ 242129 h 507608"/>
                <a:gd name="connsiteX18" fmla="*/ 265595 w 265084"/>
                <a:gd name="connsiteY18" fmla="*/ 242129 h 507608"/>
                <a:gd name="connsiteX19" fmla="*/ 265595 w 265084"/>
                <a:gd name="connsiteY19" fmla="*/ 242129 h 50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084" h="507608">
                  <a:moveTo>
                    <a:pt x="265595" y="242129"/>
                  </a:moveTo>
                  <a:cubicBezTo>
                    <a:pt x="265539" y="242129"/>
                    <a:pt x="265482" y="242129"/>
                    <a:pt x="265426" y="242129"/>
                  </a:cubicBezTo>
                  <a:cubicBezTo>
                    <a:pt x="265370" y="242129"/>
                    <a:pt x="265313" y="242129"/>
                    <a:pt x="265257" y="242129"/>
                  </a:cubicBezTo>
                  <a:lnTo>
                    <a:pt x="265257" y="242129"/>
                  </a:lnTo>
                  <a:cubicBezTo>
                    <a:pt x="149804" y="242073"/>
                    <a:pt x="102540" y="209360"/>
                    <a:pt x="83646" y="220810"/>
                  </a:cubicBezTo>
                  <a:cubicBezTo>
                    <a:pt x="64751" y="232259"/>
                    <a:pt x="89850" y="282569"/>
                    <a:pt x="67402" y="334740"/>
                  </a:cubicBezTo>
                  <a:cubicBezTo>
                    <a:pt x="44955" y="386911"/>
                    <a:pt x="67910" y="453182"/>
                    <a:pt x="67402" y="507891"/>
                  </a:cubicBezTo>
                  <a:lnTo>
                    <a:pt x="47605" y="494693"/>
                  </a:lnTo>
                  <a:lnTo>
                    <a:pt x="33562" y="409979"/>
                  </a:lnTo>
                  <a:cubicBezTo>
                    <a:pt x="33562" y="409979"/>
                    <a:pt x="27696" y="407666"/>
                    <a:pt x="17375" y="407159"/>
                  </a:cubicBezTo>
                  <a:cubicBezTo>
                    <a:pt x="15062" y="407215"/>
                    <a:pt x="-32653" y="176930"/>
                    <a:pt x="40725" y="100845"/>
                  </a:cubicBezTo>
                  <a:cubicBezTo>
                    <a:pt x="113820" y="24873"/>
                    <a:pt x="186577" y="56"/>
                    <a:pt x="265200" y="0"/>
                  </a:cubicBezTo>
                  <a:lnTo>
                    <a:pt x="265200" y="0"/>
                  </a:lnTo>
                  <a:cubicBezTo>
                    <a:pt x="265257" y="0"/>
                    <a:pt x="265313" y="0"/>
                    <a:pt x="265370" y="0"/>
                  </a:cubicBezTo>
                  <a:cubicBezTo>
                    <a:pt x="265426" y="0"/>
                    <a:pt x="265482" y="0"/>
                    <a:pt x="265539" y="0"/>
                  </a:cubicBezTo>
                  <a:lnTo>
                    <a:pt x="265539" y="0"/>
                  </a:lnTo>
                  <a:cubicBezTo>
                    <a:pt x="266836" y="0"/>
                    <a:pt x="268077" y="0"/>
                    <a:pt x="269318" y="56"/>
                  </a:cubicBezTo>
                  <a:lnTo>
                    <a:pt x="269318" y="242129"/>
                  </a:lnTo>
                  <a:cubicBezTo>
                    <a:pt x="268133" y="242073"/>
                    <a:pt x="266892" y="242129"/>
                    <a:pt x="265595" y="242129"/>
                  </a:cubicBezTo>
                  <a:lnTo>
                    <a:pt x="265595" y="242129"/>
                  </a:lnTo>
                  <a:close/>
                </a:path>
              </a:pathLst>
            </a:custGeom>
            <a:solidFill>
              <a:srgbClr val="422810"/>
            </a:solidFill>
            <a:ln w="5618" cap="flat">
              <a:noFill/>
              <a:prstDash val="solid"/>
              <a:miter/>
            </a:ln>
          </p:spPr>
          <p:txBody>
            <a:bodyPr rtlCol="0" anchor="ctr"/>
            <a:lstStyle/>
            <a:p>
              <a:endParaRPr lang="en-US"/>
            </a:p>
          </p:txBody>
        </p:sp>
      </p:grpSp>
      <p:sp>
        <p:nvSpPr>
          <p:cNvPr id="23" name="Text Placeholder 34">
            <a:extLst>
              <a:ext uri="{FF2B5EF4-FFF2-40B4-BE49-F238E27FC236}">
                <a16:creationId xmlns:a16="http://schemas.microsoft.com/office/drawing/2014/main" id="{902FFFE1-DF12-4F27-B5A2-AB1168D7D5E5}"/>
              </a:ext>
            </a:extLst>
          </p:cNvPr>
          <p:cNvSpPr>
            <a:spLocks noGrp="1"/>
          </p:cNvSpPr>
          <p:nvPr>
            <p:ph type="body" sz="quarter" idx="11" hasCustomPrompt="1"/>
          </p:nvPr>
        </p:nvSpPr>
        <p:spPr>
          <a:xfrm>
            <a:off x="3955634" y="3024433"/>
            <a:ext cx="4252251" cy="303931"/>
          </a:xfrm>
          <a:prstGeom prst="rect">
            <a:avLst/>
          </a:prstGeom>
        </p:spPr>
        <p:txBody>
          <a:bodyPr/>
          <a:lstStyle>
            <a:lvl1pPr marL="0" indent="0">
              <a:buNone/>
              <a:defRPr sz="1800">
                <a:solidFill>
                  <a:schemeClr val="tx1"/>
                </a:solidFill>
              </a:defRPr>
            </a:lvl1pPr>
            <a:lvl2pPr marL="227012" indent="0">
              <a:buNone/>
              <a:defRPr/>
            </a:lvl2pPr>
          </a:lstStyle>
          <a:p>
            <a:pPr lvl="0"/>
            <a:r>
              <a:rPr lang="en-US" dirty="0"/>
              <a:t>Name</a:t>
            </a:r>
          </a:p>
        </p:txBody>
      </p:sp>
      <p:sp>
        <p:nvSpPr>
          <p:cNvPr id="24" name="Text Placeholder 34">
            <a:extLst>
              <a:ext uri="{FF2B5EF4-FFF2-40B4-BE49-F238E27FC236}">
                <a16:creationId xmlns:a16="http://schemas.microsoft.com/office/drawing/2014/main" id="{938E4076-B191-4323-87FF-1B1BF6AB340D}"/>
              </a:ext>
            </a:extLst>
          </p:cNvPr>
          <p:cNvSpPr>
            <a:spLocks noGrp="1"/>
          </p:cNvSpPr>
          <p:nvPr>
            <p:ph type="body" sz="quarter" idx="12" hasCustomPrompt="1"/>
          </p:nvPr>
        </p:nvSpPr>
        <p:spPr>
          <a:xfrm>
            <a:off x="3955634" y="3417417"/>
            <a:ext cx="4252251" cy="244273"/>
          </a:xfrm>
          <a:prstGeom prst="rect">
            <a:avLst/>
          </a:prstGeom>
        </p:spPr>
        <p:txBody>
          <a:bodyPr/>
          <a:lstStyle>
            <a:lvl1pPr marL="0" indent="0">
              <a:buNone/>
              <a:defRPr sz="1400">
                <a:solidFill>
                  <a:schemeClr val="tx1"/>
                </a:solidFill>
              </a:defRPr>
            </a:lvl1pPr>
            <a:lvl2pPr marL="227012" indent="0">
              <a:buNone/>
              <a:defRPr/>
            </a:lvl2pPr>
          </a:lstStyle>
          <a:p>
            <a:pPr lvl="0"/>
            <a:r>
              <a:rPr lang="en-US" dirty="0"/>
              <a:t>Title</a:t>
            </a:r>
          </a:p>
        </p:txBody>
      </p:sp>
      <p:sp>
        <p:nvSpPr>
          <p:cNvPr id="25" name="Text Placeholder 34">
            <a:extLst>
              <a:ext uri="{FF2B5EF4-FFF2-40B4-BE49-F238E27FC236}">
                <a16:creationId xmlns:a16="http://schemas.microsoft.com/office/drawing/2014/main" id="{26EA5396-797E-4201-BD56-9D47E1AFDD3D}"/>
              </a:ext>
            </a:extLst>
          </p:cNvPr>
          <p:cNvSpPr>
            <a:spLocks noGrp="1"/>
          </p:cNvSpPr>
          <p:nvPr>
            <p:ph type="body" sz="quarter" idx="13" hasCustomPrompt="1"/>
          </p:nvPr>
        </p:nvSpPr>
        <p:spPr>
          <a:xfrm>
            <a:off x="3955634" y="4742844"/>
            <a:ext cx="4252251" cy="334519"/>
          </a:xfrm>
          <a:prstGeom prst="rect">
            <a:avLst/>
          </a:prstGeom>
        </p:spPr>
        <p:txBody>
          <a:bodyPr/>
          <a:lstStyle>
            <a:lvl1pPr marL="0" indent="0">
              <a:spcBef>
                <a:spcPts val="0"/>
              </a:spcBef>
              <a:buNone/>
              <a:defRPr sz="1200">
                <a:solidFill>
                  <a:schemeClr val="tx2"/>
                </a:solidFill>
              </a:defRPr>
            </a:lvl1pPr>
            <a:lvl2pPr marL="227012" indent="0">
              <a:buNone/>
              <a:defRPr/>
            </a:lvl2pPr>
          </a:lstStyle>
          <a:p>
            <a:pPr lvl="0"/>
            <a:r>
              <a:rPr lang="en-US" dirty="0"/>
              <a:t>Office Address</a:t>
            </a:r>
          </a:p>
          <a:p>
            <a:pPr lvl="0"/>
            <a:r>
              <a:rPr lang="en-US" dirty="0"/>
              <a:t>City, ST</a:t>
            </a:r>
          </a:p>
        </p:txBody>
      </p:sp>
      <p:sp>
        <p:nvSpPr>
          <p:cNvPr id="26" name="Text Placeholder 34">
            <a:extLst>
              <a:ext uri="{FF2B5EF4-FFF2-40B4-BE49-F238E27FC236}">
                <a16:creationId xmlns:a16="http://schemas.microsoft.com/office/drawing/2014/main" id="{C61DD2FA-9718-4718-B137-87BAA235FA2B}"/>
              </a:ext>
            </a:extLst>
          </p:cNvPr>
          <p:cNvSpPr>
            <a:spLocks noGrp="1"/>
          </p:cNvSpPr>
          <p:nvPr>
            <p:ph type="body" sz="quarter" idx="14" hasCustomPrompt="1"/>
          </p:nvPr>
        </p:nvSpPr>
        <p:spPr>
          <a:xfrm>
            <a:off x="3955634" y="3951805"/>
            <a:ext cx="4252251" cy="237744"/>
          </a:xfrm>
          <a:prstGeom prst="rect">
            <a:avLst/>
          </a:prstGeom>
        </p:spPr>
        <p:txBody>
          <a:bodyPr/>
          <a:lstStyle>
            <a:lvl1pPr marL="0" indent="0">
              <a:buNone/>
              <a:defRPr sz="1400">
                <a:solidFill>
                  <a:schemeClr val="tx2"/>
                </a:solidFill>
              </a:defRPr>
            </a:lvl1pPr>
            <a:lvl2pPr marL="227012" indent="0">
              <a:buNone/>
              <a:defRPr/>
            </a:lvl2pPr>
          </a:lstStyle>
          <a:p>
            <a:pPr lvl="0"/>
            <a:r>
              <a:rPr lang="en-US" dirty="0"/>
              <a:t>Phone</a:t>
            </a:r>
          </a:p>
        </p:txBody>
      </p:sp>
      <p:sp>
        <p:nvSpPr>
          <p:cNvPr id="27" name="Text Placeholder 34">
            <a:extLst>
              <a:ext uri="{FF2B5EF4-FFF2-40B4-BE49-F238E27FC236}">
                <a16:creationId xmlns:a16="http://schemas.microsoft.com/office/drawing/2014/main" id="{DBCA4110-B373-475A-A482-08DE25307001}"/>
              </a:ext>
            </a:extLst>
          </p:cNvPr>
          <p:cNvSpPr>
            <a:spLocks noGrp="1"/>
          </p:cNvSpPr>
          <p:nvPr>
            <p:ph type="body" sz="quarter" idx="15" hasCustomPrompt="1"/>
          </p:nvPr>
        </p:nvSpPr>
        <p:spPr>
          <a:xfrm>
            <a:off x="3955634" y="4235133"/>
            <a:ext cx="4252251" cy="239903"/>
          </a:xfrm>
          <a:prstGeom prst="rect">
            <a:avLst/>
          </a:prstGeom>
        </p:spPr>
        <p:txBody>
          <a:bodyPr/>
          <a:lstStyle>
            <a:lvl1pPr marL="0" indent="0">
              <a:buNone/>
              <a:defRPr sz="1400">
                <a:solidFill>
                  <a:schemeClr val="tx2"/>
                </a:solidFill>
              </a:defRPr>
            </a:lvl1pPr>
            <a:lvl2pPr marL="227012" indent="0">
              <a:buNone/>
              <a:defRPr/>
            </a:lvl2pPr>
          </a:lstStyle>
          <a:p>
            <a:pPr lvl="0"/>
            <a:r>
              <a:rPr lang="en-US" dirty="0"/>
              <a:t>Email</a:t>
            </a:r>
          </a:p>
        </p:txBody>
      </p:sp>
      <p:cxnSp>
        <p:nvCxnSpPr>
          <p:cNvPr id="29" name="Straight Connector 28">
            <a:extLst>
              <a:ext uri="{FF2B5EF4-FFF2-40B4-BE49-F238E27FC236}">
                <a16:creationId xmlns:a16="http://schemas.microsoft.com/office/drawing/2014/main" id="{933066E1-0A34-4A8C-B9F4-88C1D2212E78}"/>
              </a:ext>
            </a:extLst>
          </p:cNvPr>
          <p:cNvCxnSpPr>
            <a:cxnSpLocks/>
          </p:cNvCxnSpPr>
          <p:nvPr/>
        </p:nvCxnSpPr>
        <p:spPr>
          <a:xfrm>
            <a:off x="3955633" y="2478492"/>
            <a:ext cx="8236367"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2511014-BB98-42E6-92BB-0CB52AB83E47}"/>
              </a:ext>
            </a:extLst>
          </p:cNvPr>
          <p:cNvSpPr txBox="1"/>
          <p:nvPr userDrawn="1"/>
        </p:nvSpPr>
        <p:spPr>
          <a:xfrm>
            <a:off x="3955634" y="1808359"/>
            <a:ext cx="4783328" cy="892552"/>
          </a:xfrm>
          <a:prstGeom prst="rect">
            <a:avLst/>
          </a:prstGeom>
          <a:noFill/>
        </p:spPr>
        <p:txBody>
          <a:bodyPr wrap="square" rtlCol="0">
            <a:spAutoFit/>
          </a:bodyPr>
          <a:lstStyle/>
          <a:p>
            <a:r>
              <a:rPr lang="en-US" sz="2800" b="1" dirty="0"/>
              <a:t>Let’s chart a path forward.</a:t>
            </a:r>
          </a:p>
          <a:p>
            <a:endParaRPr lang="en-US" sz="2400" dirty="0"/>
          </a:p>
        </p:txBody>
      </p:sp>
      <p:sp>
        <p:nvSpPr>
          <p:cNvPr id="22" name="Picture Placeholder 11">
            <a:extLst>
              <a:ext uri="{FF2B5EF4-FFF2-40B4-BE49-F238E27FC236}">
                <a16:creationId xmlns:a16="http://schemas.microsoft.com/office/drawing/2014/main" id="{95B7F21F-FD7E-456E-8ABB-29DF6E269B0B}"/>
              </a:ext>
            </a:extLst>
          </p:cNvPr>
          <p:cNvSpPr>
            <a:spLocks noGrp="1"/>
          </p:cNvSpPr>
          <p:nvPr>
            <p:ph type="pic" sz="quarter" idx="10"/>
          </p:nvPr>
        </p:nvSpPr>
        <p:spPr>
          <a:xfrm>
            <a:off x="516673" y="1794510"/>
            <a:ext cx="2371574" cy="3396276"/>
          </a:xfrm>
          <a:prstGeom prst="rect">
            <a:avLst/>
          </a:prstGeom>
        </p:spPr>
        <p:txBody>
          <a:bodyPr anchor="t" anchorCtr="0"/>
          <a:lstStyle>
            <a:lvl1pPr marL="0" indent="0" algn="ctr">
              <a:buNone/>
              <a:defRPr sz="1200">
                <a:solidFill>
                  <a:schemeClr val="bg1"/>
                </a:solidFill>
              </a:defRPr>
            </a:lvl1pPr>
          </a:lstStyle>
          <a:p>
            <a:endParaRPr lang="en-US" dirty="0"/>
          </a:p>
          <a:p>
            <a:endParaRPr lang="en-US" dirty="0"/>
          </a:p>
          <a:p>
            <a:r>
              <a:rPr lang="en-US" dirty="0"/>
              <a:t>Click icon and select your headshot</a:t>
            </a:r>
          </a:p>
        </p:txBody>
      </p:sp>
    </p:spTree>
    <p:extLst>
      <p:ext uri="{BB962C8B-B14F-4D97-AF65-F5344CB8AC3E}">
        <p14:creationId xmlns:p14="http://schemas.microsoft.com/office/powerpoint/2010/main" val="1756317420"/>
      </p:ext>
    </p:extLst>
  </p:cSld>
  <p:clrMapOvr>
    <a:masterClrMapping/>
  </p:clrMapOvr>
  <p:extLst>
    <p:ext uri="{DCECCB84-F9BA-43D5-87BE-67443E8EF086}">
      <p15:sldGuideLst xmlns:p15="http://schemas.microsoft.com/office/powerpoint/2012/main">
        <p15:guide id="1" orient="horz" pos="360">
          <p15:clr>
            <a:srgbClr val="FBAE40"/>
          </p15:clr>
        </p15:guide>
        <p15:guide id="2" pos="7368">
          <p15:clr>
            <a:srgbClr val="FBAE40"/>
          </p15:clr>
        </p15:guide>
        <p15:guide id="3" orient="horz" pos="22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EFB1D102-E020-4DEE-A8FC-3E0761ADAAA7}"/>
              </a:ext>
            </a:extLst>
          </p:cNvPr>
          <p:cNvCxnSpPr>
            <a:cxnSpLocks/>
          </p:cNvCxnSpPr>
          <p:nvPr userDrawn="1"/>
        </p:nvCxnSpPr>
        <p:spPr>
          <a:xfrm>
            <a:off x="11283325" y="6332107"/>
            <a:ext cx="0" cy="268288"/>
          </a:xfrm>
          <a:prstGeom prst="line">
            <a:avLst/>
          </a:prstGeom>
          <a:ln w="28575">
            <a:solidFill>
              <a:schemeClr val="tx1">
                <a:alpha val="69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0054735-66C5-4687-B175-0DFE7A60D54C}"/>
              </a:ext>
            </a:extLst>
          </p:cNvPr>
          <p:cNvSpPr txBox="1"/>
          <p:nvPr userDrawn="1"/>
        </p:nvSpPr>
        <p:spPr>
          <a:xfrm>
            <a:off x="11335764" y="6335446"/>
            <a:ext cx="477089" cy="261610"/>
          </a:xfrm>
          <a:prstGeom prst="rect">
            <a:avLst/>
          </a:prstGeom>
          <a:noFill/>
        </p:spPr>
        <p:txBody>
          <a:bodyPr wrap="square" rtlCol="0" anchor="ctr" anchorCtr="0">
            <a:spAutoFit/>
          </a:bodyPr>
          <a:lstStyle/>
          <a:p>
            <a:pPr algn="r"/>
            <a:fld id="{4DDCD693-215E-4CA6-9675-EBC3E15E2E39}" type="slidenum">
              <a:rPr lang="en-US" sz="1100" smtClean="0">
                <a:solidFill>
                  <a:schemeClr val="tx1"/>
                </a:solidFill>
                <a:latin typeface="Arial" panose="020B0604020202020204" pitchFamily="34" charset="0"/>
                <a:cs typeface="Arial" panose="020B0604020202020204" pitchFamily="34" charset="0"/>
              </a:rPr>
              <a:pPr algn="r"/>
              <a:t>‹#›</a:t>
            </a:fld>
            <a:endParaRPr lang="en-US" sz="7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E7159C6-07FE-497B-8F3A-008EE91A20F6}"/>
              </a:ext>
            </a:extLst>
          </p:cNvPr>
          <p:cNvGrpSpPr/>
          <p:nvPr userDrawn="1"/>
        </p:nvGrpSpPr>
        <p:grpSpPr>
          <a:xfrm>
            <a:off x="464009" y="5991383"/>
            <a:ext cx="1518435" cy="652157"/>
            <a:chOff x="3965575" y="1006475"/>
            <a:chExt cx="3067050" cy="1247775"/>
          </a:xfrm>
        </p:grpSpPr>
        <p:sp>
          <p:nvSpPr>
            <p:cNvPr id="11" name="Freeform 39">
              <a:extLst>
                <a:ext uri="{FF2B5EF4-FFF2-40B4-BE49-F238E27FC236}">
                  <a16:creationId xmlns:a16="http://schemas.microsoft.com/office/drawing/2014/main" id="{65BACBF5-5558-4706-A6A5-15B0949C273A}"/>
                </a:ext>
              </a:extLst>
            </p:cNvPr>
            <p:cNvSpPr>
              <a:spLocks/>
            </p:cNvSpPr>
            <p:nvPr/>
          </p:nvSpPr>
          <p:spPr bwMode="auto">
            <a:xfrm>
              <a:off x="5276850" y="1006475"/>
              <a:ext cx="461963" cy="561975"/>
            </a:xfrm>
            <a:custGeom>
              <a:avLst/>
              <a:gdLst>
                <a:gd name="T0" fmla="*/ 152 w 275"/>
                <a:gd name="T1" fmla="*/ 233 h 336"/>
                <a:gd name="T2" fmla="*/ 101 w 275"/>
                <a:gd name="T3" fmla="*/ 168 h 336"/>
                <a:gd name="T4" fmla="*/ 169 w 275"/>
                <a:gd name="T5" fmla="*/ 101 h 336"/>
                <a:gd name="T6" fmla="*/ 203 w 275"/>
                <a:gd name="T7" fmla="*/ 110 h 336"/>
                <a:gd name="T8" fmla="*/ 275 w 275"/>
                <a:gd name="T9" fmla="*/ 38 h 336"/>
                <a:gd name="T10" fmla="*/ 169 w 275"/>
                <a:gd name="T11" fmla="*/ 0 h 336"/>
                <a:gd name="T12" fmla="*/ 0 w 275"/>
                <a:gd name="T13" fmla="*/ 168 h 336"/>
                <a:gd name="T14" fmla="*/ 152 w 275"/>
                <a:gd name="T15" fmla="*/ 336 h 336"/>
                <a:gd name="T16" fmla="*/ 152 w 275"/>
                <a:gd name="T17" fmla="*/ 2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36">
                  <a:moveTo>
                    <a:pt x="152" y="233"/>
                  </a:moveTo>
                  <a:cubicBezTo>
                    <a:pt x="123" y="226"/>
                    <a:pt x="101" y="200"/>
                    <a:pt x="101" y="168"/>
                  </a:cubicBezTo>
                  <a:cubicBezTo>
                    <a:pt x="101" y="131"/>
                    <a:pt x="132" y="101"/>
                    <a:pt x="169" y="101"/>
                  </a:cubicBezTo>
                  <a:cubicBezTo>
                    <a:pt x="181" y="101"/>
                    <a:pt x="193" y="104"/>
                    <a:pt x="203" y="110"/>
                  </a:cubicBezTo>
                  <a:cubicBezTo>
                    <a:pt x="275" y="38"/>
                    <a:pt x="275" y="38"/>
                    <a:pt x="275" y="38"/>
                  </a:cubicBezTo>
                  <a:cubicBezTo>
                    <a:pt x="246" y="14"/>
                    <a:pt x="209" y="0"/>
                    <a:pt x="169" y="0"/>
                  </a:cubicBezTo>
                  <a:cubicBezTo>
                    <a:pt x="76" y="0"/>
                    <a:pt x="0" y="75"/>
                    <a:pt x="0" y="168"/>
                  </a:cubicBezTo>
                  <a:cubicBezTo>
                    <a:pt x="0" y="256"/>
                    <a:pt x="67" y="327"/>
                    <a:pt x="152" y="336"/>
                  </a:cubicBezTo>
                  <a:lnTo>
                    <a:pt x="152" y="233"/>
                  </a:lnTo>
                  <a:close/>
                </a:path>
              </a:pathLst>
            </a:custGeom>
            <a:solidFill>
              <a:srgbClr val="61A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0">
              <a:extLst>
                <a:ext uri="{FF2B5EF4-FFF2-40B4-BE49-F238E27FC236}">
                  <a16:creationId xmlns:a16="http://schemas.microsoft.com/office/drawing/2014/main" id="{8F4144D4-71AD-418C-9417-AEC074820AF6}"/>
                </a:ext>
              </a:extLst>
            </p:cNvPr>
            <p:cNvSpPr>
              <a:spLocks/>
            </p:cNvSpPr>
            <p:nvPr/>
          </p:nvSpPr>
          <p:spPr bwMode="auto">
            <a:xfrm>
              <a:off x="5657850" y="1109663"/>
              <a:ext cx="182563" cy="149225"/>
            </a:xfrm>
            <a:custGeom>
              <a:avLst/>
              <a:gdLst>
                <a:gd name="T0" fmla="*/ 72 w 109"/>
                <a:gd name="T1" fmla="*/ 0 h 89"/>
                <a:gd name="T2" fmla="*/ 0 w 109"/>
                <a:gd name="T3" fmla="*/ 72 h 89"/>
                <a:gd name="T4" fmla="*/ 7 w 109"/>
                <a:gd name="T5" fmla="*/ 89 h 89"/>
                <a:gd name="T6" fmla="*/ 109 w 109"/>
                <a:gd name="T7" fmla="*/ 89 h 89"/>
                <a:gd name="T8" fmla="*/ 72 w 109"/>
                <a:gd name="T9" fmla="*/ 0 h 89"/>
              </a:gdLst>
              <a:ahLst/>
              <a:cxnLst>
                <a:cxn ang="0">
                  <a:pos x="T0" y="T1"/>
                </a:cxn>
                <a:cxn ang="0">
                  <a:pos x="T2" y="T3"/>
                </a:cxn>
                <a:cxn ang="0">
                  <a:pos x="T4" y="T5"/>
                </a:cxn>
                <a:cxn ang="0">
                  <a:pos x="T6" y="T7"/>
                </a:cxn>
                <a:cxn ang="0">
                  <a:pos x="T8" y="T9"/>
                </a:cxn>
              </a:cxnLst>
              <a:rect l="0" t="0" r="r" b="b"/>
              <a:pathLst>
                <a:path w="109" h="89">
                  <a:moveTo>
                    <a:pt x="72" y="0"/>
                  </a:moveTo>
                  <a:cubicBezTo>
                    <a:pt x="0" y="72"/>
                    <a:pt x="0" y="72"/>
                    <a:pt x="0" y="72"/>
                  </a:cubicBezTo>
                  <a:cubicBezTo>
                    <a:pt x="3" y="78"/>
                    <a:pt x="5" y="83"/>
                    <a:pt x="7" y="89"/>
                  </a:cubicBezTo>
                  <a:cubicBezTo>
                    <a:pt x="109" y="89"/>
                    <a:pt x="109" y="89"/>
                    <a:pt x="109" y="89"/>
                  </a:cubicBezTo>
                  <a:cubicBezTo>
                    <a:pt x="106" y="56"/>
                    <a:pt x="92" y="25"/>
                    <a:pt x="72" y="0"/>
                  </a:cubicBezTo>
                  <a:close/>
                </a:path>
              </a:pathLst>
            </a:custGeom>
            <a:solidFill>
              <a:srgbClr val="CD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1">
              <a:extLst>
                <a:ext uri="{FF2B5EF4-FFF2-40B4-BE49-F238E27FC236}">
                  <a16:creationId xmlns:a16="http://schemas.microsoft.com/office/drawing/2014/main" id="{BFFFA4A8-8239-4C17-9BBA-0FF1053CDE79}"/>
                </a:ext>
              </a:extLst>
            </p:cNvPr>
            <p:cNvSpPr>
              <a:spLocks/>
            </p:cNvSpPr>
            <p:nvPr/>
          </p:nvSpPr>
          <p:spPr bwMode="auto">
            <a:xfrm>
              <a:off x="5589588" y="1316038"/>
              <a:ext cx="250825" cy="252413"/>
            </a:xfrm>
            <a:custGeom>
              <a:avLst/>
              <a:gdLst>
                <a:gd name="T0" fmla="*/ 48 w 150"/>
                <a:gd name="T1" fmla="*/ 0 h 151"/>
                <a:gd name="T2" fmla="*/ 0 w 150"/>
                <a:gd name="T3" fmla="*/ 48 h 151"/>
                <a:gd name="T4" fmla="*/ 0 w 150"/>
                <a:gd name="T5" fmla="*/ 151 h 151"/>
                <a:gd name="T6" fmla="*/ 150 w 150"/>
                <a:gd name="T7" fmla="*/ 0 h 151"/>
                <a:gd name="T8" fmla="*/ 48 w 150"/>
                <a:gd name="T9" fmla="*/ 0 h 151"/>
              </a:gdLst>
              <a:ahLst/>
              <a:cxnLst>
                <a:cxn ang="0">
                  <a:pos x="T0" y="T1"/>
                </a:cxn>
                <a:cxn ang="0">
                  <a:pos x="T2" y="T3"/>
                </a:cxn>
                <a:cxn ang="0">
                  <a:pos x="T4" y="T5"/>
                </a:cxn>
                <a:cxn ang="0">
                  <a:pos x="T6" y="T7"/>
                </a:cxn>
                <a:cxn ang="0">
                  <a:pos x="T8" y="T9"/>
                </a:cxn>
              </a:cxnLst>
              <a:rect l="0" t="0" r="r" b="b"/>
              <a:pathLst>
                <a:path w="150" h="151">
                  <a:moveTo>
                    <a:pt x="48" y="0"/>
                  </a:moveTo>
                  <a:cubicBezTo>
                    <a:pt x="42" y="24"/>
                    <a:pt x="23" y="42"/>
                    <a:pt x="0" y="48"/>
                  </a:cubicBezTo>
                  <a:cubicBezTo>
                    <a:pt x="0" y="151"/>
                    <a:pt x="0" y="151"/>
                    <a:pt x="0" y="151"/>
                  </a:cubicBezTo>
                  <a:cubicBezTo>
                    <a:pt x="79" y="143"/>
                    <a:pt x="142" y="80"/>
                    <a:pt x="150" y="0"/>
                  </a:cubicBezTo>
                  <a:lnTo>
                    <a:pt x="48" y="0"/>
                  </a:lnTo>
                  <a:close/>
                </a:path>
              </a:pathLst>
            </a:custGeom>
            <a:solidFill>
              <a:srgbClr val="61A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2">
              <a:extLst>
                <a:ext uri="{FF2B5EF4-FFF2-40B4-BE49-F238E27FC236}">
                  <a16:creationId xmlns:a16="http://schemas.microsoft.com/office/drawing/2014/main" id="{499A08A1-9D41-44E5-9A1B-A438CFD04545}"/>
                </a:ext>
              </a:extLst>
            </p:cNvPr>
            <p:cNvSpPr>
              <a:spLocks/>
            </p:cNvSpPr>
            <p:nvPr/>
          </p:nvSpPr>
          <p:spPr bwMode="auto">
            <a:xfrm>
              <a:off x="3965575" y="1770063"/>
              <a:ext cx="257175" cy="271463"/>
            </a:xfrm>
            <a:custGeom>
              <a:avLst/>
              <a:gdLst>
                <a:gd name="T0" fmla="*/ 0 w 153"/>
                <a:gd name="T1" fmla="*/ 81 h 162"/>
                <a:gd name="T2" fmla="*/ 84 w 153"/>
                <a:gd name="T3" fmla="*/ 0 h 162"/>
                <a:gd name="T4" fmla="*/ 153 w 153"/>
                <a:gd name="T5" fmla="*/ 42 h 162"/>
                <a:gd name="T6" fmla="*/ 118 w 153"/>
                <a:gd name="T7" fmla="*/ 59 h 162"/>
                <a:gd name="T8" fmla="*/ 84 w 153"/>
                <a:gd name="T9" fmla="*/ 36 h 162"/>
                <a:gd name="T10" fmla="*/ 41 w 153"/>
                <a:gd name="T11" fmla="*/ 81 h 162"/>
                <a:gd name="T12" fmla="*/ 84 w 153"/>
                <a:gd name="T13" fmla="*/ 127 h 162"/>
                <a:gd name="T14" fmla="*/ 118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8" y="59"/>
                    <a:pt x="118" y="59"/>
                    <a:pt x="118" y="59"/>
                  </a:cubicBezTo>
                  <a:cubicBezTo>
                    <a:pt x="113" y="46"/>
                    <a:pt x="100" y="36"/>
                    <a:pt x="84" y="36"/>
                  </a:cubicBezTo>
                  <a:cubicBezTo>
                    <a:pt x="59" y="36"/>
                    <a:pt x="41" y="56"/>
                    <a:pt x="41" y="81"/>
                  </a:cubicBezTo>
                  <a:cubicBezTo>
                    <a:pt x="41" y="107"/>
                    <a:pt x="59" y="127"/>
                    <a:pt x="84" y="127"/>
                  </a:cubicBezTo>
                  <a:cubicBezTo>
                    <a:pt x="100" y="127"/>
                    <a:pt x="113" y="116"/>
                    <a:pt x="118" y="104"/>
                  </a:cubicBezTo>
                  <a:cubicBezTo>
                    <a:pt x="153" y="120"/>
                    <a:pt x="153" y="120"/>
                    <a:pt x="153" y="120"/>
                  </a:cubicBezTo>
                  <a:cubicBezTo>
                    <a:pt x="143" y="140"/>
                    <a:pt x="123" y="162"/>
                    <a:pt x="84" y="162"/>
                  </a:cubicBezTo>
                  <a:cubicBezTo>
                    <a:pt x="37" y="162"/>
                    <a:pt x="0" y="129"/>
                    <a:pt x="0" y="81"/>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17B75C15-0264-4EF1-9840-37AF046FE228}"/>
                </a:ext>
              </a:extLst>
            </p:cNvPr>
            <p:cNvSpPr>
              <a:spLocks noEditPoints="1"/>
            </p:cNvSpPr>
            <p:nvPr/>
          </p:nvSpPr>
          <p:spPr bwMode="auto">
            <a:xfrm>
              <a:off x="4318000"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1AB34B7B-CC74-446F-9F9A-22163B1A22DC}"/>
                </a:ext>
              </a:extLst>
            </p:cNvPr>
            <p:cNvSpPr>
              <a:spLocks/>
            </p:cNvSpPr>
            <p:nvPr/>
          </p:nvSpPr>
          <p:spPr bwMode="auto">
            <a:xfrm>
              <a:off x="4710113" y="1774825"/>
              <a:ext cx="244475" cy="261938"/>
            </a:xfrm>
            <a:custGeom>
              <a:avLst/>
              <a:gdLst>
                <a:gd name="T0" fmla="*/ 43 w 154"/>
                <a:gd name="T1" fmla="*/ 66 h 165"/>
                <a:gd name="T2" fmla="*/ 43 w 154"/>
                <a:gd name="T3" fmla="*/ 165 h 165"/>
                <a:gd name="T4" fmla="*/ 0 w 154"/>
                <a:gd name="T5" fmla="*/ 165 h 165"/>
                <a:gd name="T6" fmla="*/ 0 w 154"/>
                <a:gd name="T7" fmla="*/ 0 h 165"/>
                <a:gd name="T8" fmla="*/ 44 w 154"/>
                <a:gd name="T9" fmla="*/ 0 h 165"/>
                <a:gd name="T10" fmla="*/ 111 w 154"/>
                <a:gd name="T11" fmla="*/ 95 h 165"/>
                <a:gd name="T12" fmla="*/ 111 w 154"/>
                <a:gd name="T13" fmla="*/ 0 h 165"/>
                <a:gd name="T14" fmla="*/ 154 w 154"/>
                <a:gd name="T15" fmla="*/ 0 h 165"/>
                <a:gd name="T16" fmla="*/ 154 w 154"/>
                <a:gd name="T17" fmla="*/ 165 h 165"/>
                <a:gd name="T18" fmla="*/ 113 w 154"/>
                <a:gd name="T19" fmla="*/ 165 h 165"/>
                <a:gd name="T20" fmla="*/ 43 w 154"/>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5">
                  <a:moveTo>
                    <a:pt x="43" y="66"/>
                  </a:moveTo>
                  <a:lnTo>
                    <a:pt x="43" y="165"/>
                  </a:lnTo>
                  <a:lnTo>
                    <a:pt x="0" y="165"/>
                  </a:lnTo>
                  <a:lnTo>
                    <a:pt x="0" y="0"/>
                  </a:lnTo>
                  <a:lnTo>
                    <a:pt x="44" y="0"/>
                  </a:lnTo>
                  <a:lnTo>
                    <a:pt x="111" y="95"/>
                  </a:lnTo>
                  <a:lnTo>
                    <a:pt x="111" y="0"/>
                  </a:lnTo>
                  <a:lnTo>
                    <a:pt x="154" y="0"/>
                  </a:lnTo>
                  <a:lnTo>
                    <a:pt x="154" y="165"/>
                  </a:lnTo>
                  <a:lnTo>
                    <a:pt x="113" y="165"/>
                  </a:lnTo>
                  <a:lnTo>
                    <a:pt x="43" y="66"/>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5FCFDC59-B730-4F04-8FB7-B2E0FA114D7D}"/>
                </a:ext>
              </a:extLst>
            </p:cNvPr>
            <p:cNvSpPr>
              <a:spLocks/>
            </p:cNvSpPr>
            <p:nvPr/>
          </p:nvSpPr>
          <p:spPr bwMode="auto">
            <a:xfrm>
              <a:off x="5067300" y="1770063"/>
              <a:ext cx="257175" cy="271463"/>
            </a:xfrm>
            <a:custGeom>
              <a:avLst/>
              <a:gdLst>
                <a:gd name="T0" fmla="*/ 0 w 153"/>
                <a:gd name="T1" fmla="*/ 81 h 162"/>
                <a:gd name="T2" fmla="*/ 84 w 153"/>
                <a:gd name="T3" fmla="*/ 0 h 162"/>
                <a:gd name="T4" fmla="*/ 153 w 153"/>
                <a:gd name="T5" fmla="*/ 42 h 162"/>
                <a:gd name="T6" fmla="*/ 119 w 153"/>
                <a:gd name="T7" fmla="*/ 59 h 162"/>
                <a:gd name="T8" fmla="*/ 84 w 153"/>
                <a:gd name="T9" fmla="*/ 36 h 162"/>
                <a:gd name="T10" fmla="*/ 41 w 153"/>
                <a:gd name="T11" fmla="*/ 81 h 162"/>
                <a:gd name="T12" fmla="*/ 84 w 153"/>
                <a:gd name="T13" fmla="*/ 127 h 162"/>
                <a:gd name="T14" fmla="*/ 119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9" y="59"/>
                    <a:pt x="119" y="59"/>
                    <a:pt x="119" y="59"/>
                  </a:cubicBezTo>
                  <a:cubicBezTo>
                    <a:pt x="114" y="46"/>
                    <a:pt x="100" y="36"/>
                    <a:pt x="84" y="36"/>
                  </a:cubicBezTo>
                  <a:cubicBezTo>
                    <a:pt x="60" y="36"/>
                    <a:pt x="41" y="56"/>
                    <a:pt x="41" y="81"/>
                  </a:cubicBezTo>
                  <a:cubicBezTo>
                    <a:pt x="41" y="107"/>
                    <a:pt x="59" y="127"/>
                    <a:pt x="84" y="127"/>
                  </a:cubicBezTo>
                  <a:cubicBezTo>
                    <a:pt x="100" y="127"/>
                    <a:pt x="114" y="116"/>
                    <a:pt x="119" y="104"/>
                  </a:cubicBezTo>
                  <a:cubicBezTo>
                    <a:pt x="153" y="120"/>
                    <a:pt x="153" y="120"/>
                    <a:pt x="153" y="120"/>
                  </a:cubicBezTo>
                  <a:cubicBezTo>
                    <a:pt x="143" y="140"/>
                    <a:pt x="123" y="162"/>
                    <a:pt x="84" y="162"/>
                  </a:cubicBezTo>
                  <a:cubicBezTo>
                    <a:pt x="37" y="162"/>
                    <a:pt x="0" y="129"/>
                    <a:pt x="0" y="81"/>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37700FDB-8B15-4BD3-B442-48D763F11129}"/>
                </a:ext>
              </a:extLst>
            </p:cNvPr>
            <p:cNvSpPr>
              <a:spLocks noEditPoints="1"/>
            </p:cNvSpPr>
            <p:nvPr/>
          </p:nvSpPr>
          <p:spPr bwMode="auto">
            <a:xfrm>
              <a:off x="5419725"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B8E3FCB-CA8C-4485-98E7-2C1103303089}"/>
                </a:ext>
              </a:extLst>
            </p:cNvPr>
            <p:cNvSpPr>
              <a:spLocks/>
            </p:cNvSpPr>
            <p:nvPr/>
          </p:nvSpPr>
          <p:spPr bwMode="auto">
            <a:xfrm>
              <a:off x="5813425" y="1774825"/>
              <a:ext cx="242888" cy="266700"/>
            </a:xfrm>
            <a:custGeom>
              <a:avLst/>
              <a:gdLst>
                <a:gd name="T0" fmla="*/ 0 w 145"/>
                <a:gd name="T1" fmla="*/ 0 h 159"/>
                <a:gd name="T2" fmla="*/ 41 w 145"/>
                <a:gd name="T3" fmla="*/ 0 h 159"/>
                <a:gd name="T4" fmla="*/ 41 w 145"/>
                <a:gd name="T5" fmla="*/ 92 h 159"/>
                <a:gd name="T6" fmla="*/ 73 w 145"/>
                <a:gd name="T7" fmla="*/ 124 h 159"/>
                <a:gd name="T8" fmla="*/ 104 w 145"/>
                <a:gd name="T9" fmla="*/ 92 h 159"/>
                <a:gd name="T10" fmla="*/ 104 w 145"/>
                <a:gd name="T11" fmla="*/ 0 h 159"/>
                <a:gd name="T12" fmla="*/ 145 w 145"/>
                <a:gd name="T13" fmla="*/ 0 h 159"/>
                <a:gd name="T14" fmla="*/ 145 w 145"/>
                <a:gd name="T15" fmla="*/ 93 h 159"/>
                <a:gd name="T16" fmla="*/ 73 w 145"/>
                <a:gd name="T17" fmla="*/ 159 h 159"/>
                <a:gd name="T18" fmla="*/ 0 w 145"/>
                <a:gd name="T19" fmla="*/ 93 h 159"/>
                <a:gd name="T20" fmla="*/ 0 w 145"/>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59">
                  <a:moveTo>
                    <a:pt x="0" y="0"/>
                  </a:moveTo>
                  <a:cubicBezTo>
                    <a:pt x="41" y="0"/>
                    <a:pt x="41" y="0"/>
                    <a:pt x="41" y="0"/>
                  </a:cubicBezTo>
                  <a:cubicBezTo>
                    <a:pt x="41" y="92"/>
                    <a:pt x="41" y="92"/>
                    <a:pt x="41" y="92"/>
                  </a:cubicBezTo>
                  <a:cubicBezTo>
                    <a:pt x="41" y="110"/>
                    <a:pt x="51" y="124"/>
                    <a:pt x="73" y="124"/>
                  </a:cubicBezTo>
                  <a:cubicBezTo>
                    <a:pt x="94" y="124"/>
                    <a:pt x="104" y="110"/>
                    <a:pt x="104" y="92"/>
                  </a:cubicBezTo>
                  <a:cubicBezTo>
                    <a:pt x="104" y="0"/>
                    <a:pt x="104" y="0"/>
                    <a:pt x="104" y="0"/>
                  </a:cubicBezTo>
                  <a:cubicBezTo>
                    <a:pt x="145" y="0"/>
                    <a:pt x="145" y="0"/>
                    <a:pt x="145" y="0"/>
                  </a:cubicBezTo>
                  <a:cubicBezTo>
                    <a:pt x="145" y="93"/>
                    <a:pt x="145" y="93"/>
                    <a:pt x="145" y="93"/>
                  </a:cubicBezTo>
                  <a:cubicBezTo>
                    <a:pt x="145" y="132"/>
                    <a:pt x="123" y="159"/>
                    <a:pt x="73" y="159"/>
                  </a:cubicBezTo>
                  <a:cubicBezTo>
                    <a:pt x="22" y="159"/>
                    <a:pt x="0" y="132"/>
                    <a:pt x="0" y="93"/>
                  </a:cubicBezTo>
                  <a:cubicBezTo>
                    <a:pt x="0" y="0"/>
                    <a:pt x="0" y="0"/>
                    <a:pt x="0" y="0"/>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8">
              <a:extLst>
                <a:ext uri="{FF2B5EF4-FFF2-40B4-BE49-F238E27FC236}">
                  <a16:creationId xmlns:a16="http://schemas.microsoft.com/office/drawing/2014/main" id="{74D2B67F-3A5B-4DBA-95EA-631FF68C9E1F}"/>
                </a:ext>
              </a:extLst>
            </p:cNvPr>
            <p:cNvSpPr>
              <a:spLocks noEditPoints="1"/>
            </p:cNvSpPr>
            <p:nvPr/>
          </p:nvSpPr>
          <p:spPr bwMode="auto">
            <a:xfrm>
              <a:off x="6181725" y="1774825"/>
              <a:ext cx="225425" cy="261938"/>
            </a:xfrm>
            <a:custGeom>
              <a:avLst/>
              <a:gdLst>
                <a:gd name="T0" fmla="*/ 61 w 134"/>
                <a:gd name="T1" fmla="*/ 103 h 156"/>
                <a:gd name="T2" fmla="*/ 41 w 134"/>
                <a:gd name="T3" fmla="*/ 103 h 156"/>
                <a:gd name="T4" fmla="*/ 41 w 134"/>
                <a:gd name="T5" fmla="*/ 156 h 156"/>
                <a:gd name="T6" fmla="*/ 0 w 134"/>
                <a:gd name="T7" fmla="*/ 156 h 156"/>
                <a:gd name="T8" fmla="*/ 0 w 134"/>
                <a:gd name="T9" fmla="*/ 0 h 156"/>
                <a:gd name="T10" fmla="*/ 79 w 134"/>
                <a:gd name="T11" fmla="*/ 0 h 156"/>
                <a:gd name="T12" fmla="*/ 133 w 134"/>
                <a:gd name="T13" fmla="*/ 52 h 156"/>
                <a:gd name="T14" fmla="*/ 102 w 134"/>
                <a:gd name="T15" fmla="*/ 99 h 156"/>
                <a:gd name="T16" fmla="*/ 134 w 134"/>
                <a:gd name="T17" fmla="*/ 156 h 156"/>
                <a:gd name="T18" fmla="*/ 88 w 134"/>
                <a:gd name="T19" fmla="*/ 156 h 156"/>
                <a:gd name="T20" fmla="*/ 61 w 134"/>
                <a:gd name="T21" fmla="*/ 103 h 156"/>
                <a:gd name="T22" fmla="*/ 73 w 134"/>
                <a:gd name="T23" fmla="*/ 34 h 156"/>
                <a:gd name="T24" fmla="*/ 41 w 134"/>
                <a:gd name="T25" fmla="*/ 34 h 156"/>
                <a:gd name="T26" fmla="*/ 41 w 134"/>
                <a:gd name="T27" fmla="*/ 69 h 156"/>
                <a:gd name="T28" fmla="*/ 73 w 134"/>
                <a:gd name="T29" fmla="*/ 69 h 156"/>
                <a:gd name="T30" fmla="*/ 92 w 134"/>
                <a:gd name="T31" fmla="*/ 51 h 156"/>
                <a:gd name="T32" fmla="*/ 73 w 134"/>
                <a:gd name="T33"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6">
                  <a:moveTo>
                    <a:pt x="61" y="103"/>
                  </a:moveTo>
                  <a:cubicBezTo>
                    <a:pt x="41" y="103"/>
                    <a:pt x="41" y="103"/>
                    <a:pt x="41" y="103"/>
                  </a:cubicBezTo>
                  <a:cubicBezTo>
                    <a:pt x="41" y="156"/>
                    <a:pt x="41" y="156"/>
                    <a:pt x="41" y="156"/>
                  </a:cubicBezTo>
                  <a:cubicBezTo>
                    <a:pt x="0" y="156"/>
                    <a:pt x="0" y="156"/>
                    <a:pt x="0" y="156"/>
                  </a:cubicBezTo>
                  <a:cubicBezTo>
                    <a:pt x="0" y="0"/>
                    <a:pt x="0" y="0"/>
                    <a:pt x="0" y="0"/>
                  </a:cubicBezTo>
                  <a:cubicBezTo>
                    <a:pt x="79" y="0"/>
                    <a:pt x="79" y="0"/>
                    <a:pt x="79" y="0"/>
                  </a:cubicBezTo>
                  <a:cubicBezTo>
                    <a:pt x="113" y="0"/>
                    <a:pt x="133" y="23"/>
                    <a:pt x="133" y="52"/>
                  </a:cubicBezTo>
                  <a:cubicBezTo>
                    <a:pt x="133" y="79"/>
                    <a:pt x="116" y="94"/>
                    <a:pt x="102" y="99"/>
                  </a:cubicBezTo>
                  <a:cubicBezTo>
                    <a:pt x="134" y="156"/>
                    <a:pt x="134" y="156"/>
                    <a:pt x="134" y="156"/>
                  </a:cubicBezTo>
                  <a:cubicBezTo>
                    <a:pt x="88" y="156"/>
                    <a:pt x="88" y="156"/>
                    <a:pt x="88" y="156"/>
                  </a:cubicBezTo>
                  <a:lnTo>
                    <a:pt x="61" y="103"/>
                  </a:lnTo>
                  <a:close/>
                  <a:moveTo>
                    <a:pt x="73" y="34"/>
                  </a:moveTo>
                  <a:cubicBezTo>
                    <a:pt x="41" y="34"/>
                    <a:pt x="41" y="34"/>
                    <a:pt x="41" y="34"/>
                  </a:cubicBezTo>
                  <a:cubicBezTo>
                    <a:pt x="41" y="69"/>
                    <a:pt x="41" y="69"/>
                    <a:pt x="41" y="69"/>
                  </a:cubicBezTo>
                  <a:cubicBezTo>
                    <a:pt x="73" y="69"/>
                    <a:pt x="73" y="69"/>
                    <a:pt x="73" y="69"/>
                  </a:cubicBezTo>
                  <a:cubicBezTo>
                    <a:pt x="83" y="69"/>
                    <a:pt x="92" y="62"/>
                    <a:pt x="92" y="51"/>
                  </a:cubicBezTo>
                  <a:cubicBezTo>
                    <a:pt x="92" y="41"/>
                    <a:pt x="83" y="34"/>
                    <a:pt x="73" y="34"/>
                  </a:cubicBez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9">
              <a:extLst>
                <a:ext uri="{FF2B5EF4-FFF2-40B4-BE49-F238E27FC236}">
                  <a16:creationId xmlns:a16="http://schemas.microsoft.com/office/drawing/2014/main" id="{D273AE30-F78B-46A4-A9B0-8F911594DC73}"/>
                </a:ext>
              </a:extLst>
            </p:cNvPr>
            <p:cNvSpPr>
              <a:spLocks/>
            </p:cNvSpPr>
            <p:nvPr/>
          </p:nvSpPr>
          <p:spPr bwMode="auto">
            <a:xfrm>
              <a:off x="6502400" y="1770063"/>
              <a:ext cx="227013" cy="271463"/>
            </a:xfrm>
            <a:custGeom>
              <a:avLst/>
              <a:gdLst>
                <a:gd name="T0" fmla="*/ 22 w 135"/>
                <a:gd name="T1" fmla="*/ 107 h 162"/>
                <a:gd name="T2" fmla="*/ 72 w 135"/>
                <a:gd name="T3" fmla="*/ 128 h 162"/>
                <a:gd name="T4" fmla="*/ 94 w 135"/>
                <a:gd name="T5" fmla="*/ 114 h 162"/>
                <a:gd name="T6" fmla="*/ 67 w 135"/>
                <a:gd name="T7" fmla="*/ 98 h 162"/>
                <a:gd name="T8" fmla="*/ 5 w 135"/>
                <a:gd name="T9" fmla="*/ 50 h 162"/>
                <a:gd name="T10" fmla="*/ 68 w 135"/>
                <a:gd name="T11" fmla="*/ 0 h 162"/>
                <a:gd name="T12" fmla="*/ 131 w 135"/>
                <a:gd name="T13" fmla="*/ 22 h 162"/>
                <a:gd name="T14" fmla="*/ 109 w 135"/>
                <a:gd name="T15" fmla="*/ 51 h 162"/>
                <a:gd name="T16" fmla="*/ 65 w 135"/>
                <a:gd name="T17" fmla="*/ 35 h 162"/>
                <a:gd name="T18" fmla="*/ 46 w 135"/>
                <a:gd name="T19" fmla="*/ 47 h 162"/>
                <a:gd name="T20" fmla="*/ 73 w 135"/>
                <a:gd name="T21" fmla="*/ 62 h 162"/>
                <a:gd name="T22" fmla="*/ 135 w 135"/>
                <a:gd name="T23" fmla="*/ 110 h 162"/>
                <a:gd name="T24" fmla="*/ 70 w 135"/>
                <a:gd name="T25" fmla="*/ 162 h 162"/>
                <a:gd name="T26" fmla="*/ 0 w 135"/>
                <a:gd name="T27" fmla="*/ 137 h 162"/>
                <a:gd name="T28" fmla="*/ 22 w 135"/>
                <a:gd name="T29"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62">
                  <a:moveTo>
                    <a:pt x="22" y="107"/>
                  </a:moveTo>
                  <a:cubicBezTo>
                    <a:pt x="33" y="118"/>
                    <a:pt x="50" y="128"/>
                    <a:pt x="72" y="128"/>
                  </a:cubicBezTo>
                  <a:cubicBezTo>
                    <a:pt x="85" y="128"/>
                    <a:pt x="94" y="122"/>
                    <a:pt x="94" y="114"/>
                  </a:cubicBezTo>
                  <a:cubicBezTo>
                    <a:pt x="94" y="105"/>
                    <a:pt x="84" y="102"/>
                    <a:pt x="67" y="98"/>
                  </a:cubicBezTo>
                  <a:cubicBezTo>
                    <a:pt x="41" y="93"/>
                    <a:pt x="5" y="87"/>
                    <a:pt x="5" y="50"/>
                  </a:cubicBezTo>
                  <a:cubicBezTo>
                    <a:pt x="5" y="23"/>
                    <a:pt x="27" y="0"/>
                    <a:pt x="68" y="0"/>
                  </a:cubicBezTo>
                  <a:cubicBezTo>
                    <a:pt x="93" y="0"/>
                    <a:pt x="115" y="8"/>
                    <a:pt x="131" y="22"/>
                  </a:cubicBezTo>
                  <a:cubicBezTo>
                    <a:pt x="109" y="51"/>
                    <a:pt x="109" y="51"/>
                    <a:pt x="109" y="51"/>
                  </a:cubicBezTo>
                  <a:cubicBezTo>
                    <a:pt x="96" y="40"/>
                    <a:pt x="79" y="35"/>
                    <a:pt x="65" y="35"/>
                  </a:cubicBezTo>
                  <a:cubicBezTo>
                    <a:pt x="52" y="35"/>
                    <a:pt x="46" y="40"/>
                    <a:pt x="46" y="47"/>
                  </a:cubicBezTo>
                  <a:cubicBezTo>
                    <a:pt x="46" y="55"/>
                    <a:pt x="56" y="58"/>
                    <a:pt x="73" y="62"/>
                  </a:cubicBezTo>
                  <a:cubicBezTo>
                    <a:pt x="99" y="67"/>
                    <a:pt x="135" y="75"/>
                    <a:pt x="135" y="110"/>
                  </a:cubicBezTo>
                  <a:cubicBezTo>
                    <a:pt x="135" y="141"/>
                    <a:pt x="112" y="162"/>
                    <a:pt x="70" y="162"/>
                  </a:cubicBezTo>
                  <a:cubicBezTo>
                    <a:pt x="38" y="162"/>
                    <a:pt x="16" y="152"/>
                    <a:pt x="0" y="137"/>
                  </a:cubicBezTo>
                  <a:lnTo>
                    <a:pt x="22" y="107"/>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0">
              <a:extLst>
                <a:ext uri="{FF2B5EF4-FFF2-40B4-BE49-F238E27FC236}">
                  <a16:creationId xmlns:a16="http://schemas.microsoft.com/office/drawing/2014/main" id="{E29A1C4A-2E2A-4239-B594-2CD281D3CA6D}"/>
                </a:ext>
              </a:extLst>
            </p:cNvPr>
            <p:cNvSpPr>
              <a:spLocks/>
            </p:cNvSpPr>
            <p:nvPr/>
          </p:nvSpPr>
          <p:spPr bwMode="auto">
            <a:xfrm>
              <a:off x="6838950" y="1774825"/>
              <a:ext cx="193675" cy="261938"/>
            </a:xfrm>
            <a:custGeom>
              <a:avLst/>
              <a:gdLst>
                <a:gd name="T0" fmla="*/ 0 w 122"/>
                <a:gd name="T1" fmla="*/ 0 h 165"/>
                <a:gd name="T2" fmla="*/ 122 w 122"/>
                <a:gd name="T3" fmla="*/ 0 h 165"/>
                <a:gd name="T4" fmla="*/ 122 w 122"/>
                <a:gd name="T5" fmla="*/ 36 h 165"/>
                <a:gd name="T6" fmla="*/ 43 w 122"/>
                <a:gd name="T7" fmla="*/ 36 h 165"/>
                <a:gd name="T8" fmla="*/ 43 w 122"/>
                <a:gd name="T9" fmla="*/ 64 h 165"/>
                <a:gd name="T10" fmla="*/ 120 w 122"/>
                <a:gd name="T11" fmla="*/ 64 h 165"/>
                <a:gd name="T12" fmla="*/ 120 w 122"/>
                <a:gd name="T13" fmla="*/ 99 h 165"/>
                <a:gd name="T14" fmla="*/ 43 w 122"/>
                <a:gd name="T15" fmla="*/ 99 h 165"/>
                <a:gd name="T16" fmla="*/ 43 w 122"/>
                <a:gd name="T17" fmla="*/ 129 h 165"/>
                <a:gd name="T18" fmla="*/ 122 w 122"/>
                <a:gd name="T19" fmla="*/ 129 h 165"/>
                <a:gd name="T20" fmla="*/ 122 w 122"/>
                <a:gd name="T21" fmla="*/ 165 h 165"/>
                <a:gd name="T22" fmla="*/ 0 w 122"/>
                <a:gd name="T23" fmla="*/ 165 h 165"/>
                <a:gd name="T24" fmla="*/ 0 w 12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5">
                  <a:moveTo>
                    <a:pt x="0" y="0"/>
                  </a:moveTo>
                  <a:lnTo>
                    <a:pt x="122" y="0"/>
                  </a:lnTo>
                  <a:lnTo>
                    <a:pt x="122" y="36"/>
                  </a:lnTo>
                  <a:lnTo>
                    <a:pt x="43" y="36"/>
                  </a:lnTo>
                  <a:lnTo>
                    <a:pt x="43" y="64"/>
                  </a:lnTo>
                  <a:lnTo>
                    <a:pt x="120" y="64"/>
                  </a:lnTo>
                  <a:lnTo>
                    <a:pt x="120" y="99"/>
                  </a:lnTo>
                  <a:lnTo>
                    <a:pt x="43" y="99"/>
                  </a:lnTo>
                  <a:lnTo>
                    <a:pt x="43" y="129"/>
                  </a:lnTo>
                  <a:lnTo>
                    <a:pt x="122" y="129"/>
                  </a:lnTo>
                  <a:lnTo>
                    <a:pt x="122" y="165"/>
                  </a:lnTo>
                  <a:lnTo>
                    <a:pt x="0" y="165"/>
                  </a:lnTo>
                  <a:lnTo>
                    <a:pt x="0" y="0"/>
                  </a:lnTo>
                  <a:close/>
                </a:path>
              </a:pathLst>
            </a:custGeom>
            <a:solidFill>
              <a:srgbClr val="13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1">
              <a:extLst>
                <a:ext uri="{FF2B5EF4-FFF2-40B4-BE49-F238E27FC236}">
                  <a16:creationId xmlns:a16="http://schemas.microsoft.com/office/drawing/2014/main" id="{5379BFDB-603C-47E9-B152-B4FA8063960B}"/>
                </a:ext>
              </a:extLst>
            </p:cNvPr>
            <p:cNvSpPr>
              <a:spLocks/>
            </p:cNvSpPr>
            <p:nvPr/>
          </p:nvSpPr>
          <p:spPr bwMode="auto">
            <a:xfrm>
              <a:off x="4884738" y="2171700"/>
              <a:ext cx="57150" cy="80963"/>
            </a:xfrm>
            <a:custGeom>
              <a:avLst/>
              <a:gdLst>
                <a:gd name="T0" fmla="*/ 0 w 36"/>
                <a:gd name="T1" fmla="*/ 0 h 51"/>
                <a:gd name="T2" fmla="*/ 36 w 36"/>
                <a:gd name="T3" fmla="*/ 0 h 51"/>
                <a:gd name="T4" fmla="*/ 36 w 36"/>
                <a:gd name="T5" fmla="*/ 10 h 51"/>
                <a:gd name="T6" fmla="*/ 12 w 36"/>
                <a:gd name="T7" fmla="*/ 10 h 51"/>
                <a:gd name="T8" fmla="*/ 12 w 36"/>
                <a:gd name="T9" fmla="*/ 21 h 51"/>
                <a:gd name="T10" fmla="*/ 33 w 36"/>
                <a:gd name="T11" fmla="*/ 21 h 51"/>
                <a:gd name="T12" fmla="*/ 33 w 36"/>
                <a:gd name="T13" fmla="*/ 30 h 51"/>
                <a:gd name="T14" fmla="*/ 12 w 36"/>
                <a:gd name="T15" fmla="*/ 30 h 51"/>
                <a:gd name="T16" fmla="*/ 12 w 36"/>
                <a:gd name="T17" fmla="*/ 51 h 51"/>
                <a:gd name="T18" fmla="*/ 0 w 36"/>
                <a:gd name="T19" fmla="*/ 51 h 51"/>
                <a:gd name="T20" fmla="*/ 0 w 3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0" y="0"/>
                  </a:moveTo>
                  <a:lnTo>
                    <a:pt x="36" y="0"/>
                  </a:lnTo>
                  <a:lnTo>
                    <a:pt x="36" y="10"/>
                  </a:lnTo>
                  <a:lnTo>
                    <a:pt x="12" y="10"/>
                  </a:lnTo>
                  <a:lnTo>
                    <a:pt x="12" y="21"/>
                  </a:lnTo>
                  <a:lnTo>
                    <a:pt x="33" y="21"/>
                  </a:lnTo>
                  <a:lnTo>
                    <a:pt x="33" y="30"/>
                  </a:lnTo>
                  <a:lnTo>
                    <a:pt x="12" y="30"/>
                  </a:lnTo>
                  <a:lnTo>
                    <a:pt x="12"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2">
              <a:extLst>
                <a:ext uri="{FF2B5EF4-FFF2-40B4-BE49-F238E27FC236}">
                  <a16:creationId xmlns:a16="http://schemas.microsoft.com/office/drawing/2014/main" id="{6493D5BB-B0EC-45CC-866A-8148FB676D9C}"/>
                </a:ext>
              </a:extLst>
            </p:cNvPr>
            <p:cNvSpPr>
              <a:spLocks noChangeArrowheads="1"/>
            </p:cNvSpPr>
            <p:nvPr/>
          </p:nvSpPr>
          <p:spPr bwMode="auto">
            <a:xfrm>
              <a:off x="4973638" y="2171700"/>
              <a:ext cx="17463" cy="8096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3">
              <a:extLst>
                <a:ext uri="{FF2B5EF4-FFF2-40B4-BE49-F238E27FC236}">
                  <a16:creationId xmlns:a16="http://schemas.microsoft.com/office/drawing/2014/main" id="{F4215657-AB44-40CD-9907-06ECF0E86836}"/>
                </a:ext>
              </a:extLst>
            </p:cNvPr>
            <p:cNvSpPr>
              <a:spLocks/>
            </p:cNvSpPr>
            <p:nvPr/>
          </p:nvSpPr>
          <p:spPr bwMode="auto">
            <a:xfrm>
              <a:off x="5029200"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1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1" y="51"/>
                  </a:lnTo>
                  <a:lnTo>
                    <a:pt x="10" y="17"/>
                  </a:lnTo>
                  <a:lnTo>
                    <a:pt x="10" y="17"/>
                  </a:lnTo>
                  <a:lnTo>
                    <a:pt x="10"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4">
              <a:extLst>
                <a:ext uri="{FF2B5EF4-FFF2-40B4-BE49-F238E27FC236}">
                  <a16:creationId xmlns:a16="http://schemas.microsoft.com/office/drawing/2014/main" id="{6CFD61D3-C67E-4FBE-A9C2-AB8768266B9C}"/>
                </a:ext>
              </a:extLst>
            </p:cNvPr>
            <p:cNvSpPr>
              <a:spLocks noEditPoints="1"/>
            </p:cNvSpPr>
            <p:nvPr/>
          </p:nvSpPr>
          <p:spPr bwMode="auto">
            <a:xfrm>
              <a:off x="5126038"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5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5 w 50"/>
                <a:gd name="T23" fmla="*/ 12 h 51"/>
                <a:gd name="T24" fmla="*/ 25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5" y="39"/>
                  </a:lnTo>
                  <a:lnTo>
                    <a:pt x="12" y="51"/>
                  </a:lnTo>
                  <a:lnTo>
                    <a:pt x="0" y="51"/>
                  </a:lnTo>
                  <a:lnTo>
                    <a:pt x="19" y="0"/>
                  </a:lnTo>
                  <a:close/>
                  <a:moveTo>
                    <a:pt x="18" y="31"/>
                  </a:moveTo>
                  <a:lnTo>
                    <a:pt x="32" y="31"/>
                  </a:lnTo>
                  <a:lnTo>
                    <a:pt x="25" y="12"/>
                  </a:lnTo>
                  <a:lnTo>
                    <a:pt x="25" y="12"/>
                  </a:lnTo>
                  <a:lnTo>
                    <a:pt x="18" y="3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5">
              <a:extLst>
                <a:ext uri="{FF2B5EF4-FFF2-40B4-BE49-F238E27FC236}">
                  <a16:creationId xmlns:a16="http://schemas.microsoft.com/office/drawing/2014/main" id="{BDFB6CBD-4453-4898-9609-AB687A75453A}"/>
                </a:ext>
              </a:extLst>
            </p:cNvPr>
            <p:cNvSpPr>
              <a:spLocks/>
            </p:cNvSpPr>
            <p:nvPr/>
          </p:nvSpPr>
          <p:spPr bwMode="auto">
            <a:xfrm>
              <a:off x="5233988"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2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2" y="51"/>
                  </a:lnTo>
                  <a:lnTo>
                    <a:pt x="10" y="17"/>
                  </a:lnTo>
                  <a:lnTo>
                    <a:pt x="10" y="17"/>
                  </a:lnTo>
                  <a:lnTo>
                    <a:pt x="10"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
              <a:extLst>
                <a:ext uri="{FF2B5EF4-FFF2-40B4-BE49-F238E27FC236}">
                  <a16:creationId xmlns:a16="http://schemas.microsoft.com/office/drawing/2014/main" id="{F4466140-9B98-41C2-9629-36A0B18E3D47}"/>
                </a:ext>
              </a:extLst>
            </p:cNvPr>
            <p:cNvSpPr>
              <a:spLocks/>
            </p:cNvSpPr>
            <p:nvPr/>
          </p:nvSpPr>
          <p:spPr bwMode="auto">
            <a:xfrm>
              <a:off x="5335588" y="2168525"/>
              <a:ext cx="76200" cy="85725"/>
            </a:xfrm>
            <a:custGeom>
              <a:avLst/>
              <a:gdLst>
                <a:gd name="T0" fmla="*/ 35 w 45"/>
                <a:gd name="T1" fmla="*/ 18 h 51"/>
                <a:gd name="T2" fmla="*/ 24 w 45"/>
                <a:gd name="T3" fmla="*/ 9 h 51"/>
                <a:gd name="T4" fmla="*/ 11 w 45"/>
                <a:gd name="T5" fmla="*/ 26 h 51"/>
                <a:gd name="T6" fmla="*/ 24 w 45"/>
                <a:gd name="T7" fmla="*/ 42 h 51"/>
                <a:gd name="T8" fmla="*/ 35 w 45"/>
                <a:gd name="T9" fmla="*/ 31 h 51"/>
                <a:gd name="T10" fmla="*/ 45 w 45"/>
                <a:gd name="T11" fmla="*/ 31 h 51"/>
                <a:gd name="T12" fmla="*/ 24 w 45"/>
                <a:gd name="T13" fmla="*/ 51 h 51"/>
                <a:gd name="T14" fmla="*/ 0 w 45"/>
                <a:gd name="T15" fmla="*/ 26 h 51"/>
                <a:gd name="T16" fmla="*/ 24 w 45"/>
                <a:gd name="T17" fmla="*/ 0 h 51"/>
                <a:gd name="T18" fmla="*/ 45 w 45"/>
                <a:gd name="T19" fmla="*/ 18 h 51"/>
                <a:gd name="T20" fmla="*/ 35 w 45"/>
                <a:gd name="T21"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35" y="18"/>
                  </a:moveTo>
                  <a:cubicBezTo>
                    <a:pt x="34" y="13"/>
                    <a:pt x="29" y="9"/>
                    <a:pt x="24" y="9"/>
                  </a:cubicBezTo>
                  <a:cubicBezTo>
                    <a:pt x="14" y="9"/>
                    <a:pt x="11" y="17"/>
                    <a:pt x="11" y="26"/>
                  </a:cubicBezTo>
                  <a:cubicBezTo>
                    <a:pt x="11" y="34"/>
                    <a:pt x="14" y="42"/>
                    <a:pt x="24" y="42"/>
                  </a:cubicBezTo>
                  <a:cubicBezTo>
                    <a:pt x="31" y="42"/>
                    <a:pt x="34" y="38"/>
                    <a:pt x="35" y="31"/>
                  </a:cubicBezTo>
                  <a:cubicBezTo>
                    <a:pt x="45" y="31"/>
                    <a:pt x="45" y="31"/>
                    <a:pt x="45" y="31"/>
                  </a:cubicBezTo>
                  <a:cubicBezTo>
                    <a:pt x="44" y="43"/>
                    <a:pt x="36" y="51"/>
                    <a:pt x="24" y="51"/>
                  </a:cubicBezTo>
                  <a:cubicBezTo>
                    <a:pt x="9" y="51"/>
                    <a:pt x="0" y="40"/>
                    <a:pt x="0" y="26"/>
                  </a:cubicBezTo>
                  <a:cubicBezTo>
                    <a:pt x="0" y="12"/>
                    <a:pt x="9" y="0"/>
                    <a:pt x="24" y="0"/>
                  </a:cubicBezTo>
                  <a:cubicBezTo>
                    <a:pt x="35" y="0"/>
                    <a:pt x="44" y="7"/>
                    <a:pt x="45" y="18"/>
                  </a:cubicBezTo>
                  <a:lnTo>
                    <a:pt x="35" y="18"/>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57">
              <a:extLst>
                <a:ext uri="{FF2B5EF4-FFF2-40B4-BE49-F238E27FC236}">
                  <a16:creationId xmlns:a16="http://schemas.microsoft.com/office/drawing/2014/main" id="{8786BA6A-40EB-4EB8-9AD5-564A619115E4}"/>
                </a:ext>
              </a:extLst>
            </p:cNvPr>
            <p:cNvSpPr>
              <a:spLocks noChangeArrowheads="1"/>
            </p:cNvSpPr>
            <p:nvPr/>
          </p:nvSpPr>
          <p:spPr bwMode="auto">
            <a:xfrm>
              <a:off x="5445125" y="2171700"/>
              <a:ext cx="17463" cy="8096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8">
              <a:extLst>
                <a:ext uri="{FF2B5EF4-FFF2-40B4-BE49-F238E27FC236}">
                  <a16:creationId xmlns:a16="http://schemas.microsoft.com/office/drawing/2014/main" id="{0BA863EE-387E-4746-AAAB-EE26BCACF9EE}"/>
                </a:ext>
              </a:extLst>
            </p:cNvPr>
            <p:cNvSpPr>
              <a:spLocks noEditPoints="1"/>
            </p:cNvSpPr>
            <p:nvPr/>
          </p:nvSpPr>
          <p:spPr bwMode="auto">
            <a:xfrm>
              <a:off x="5491163"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6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6 w 50"/>
                <a:gd name="T23" fmla="*/ 12 h 51"/>
                <a:gd name="T24" fmla="*/ 26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6" y="39"/>
                  </a:lnTo>
                  <a:lnTo>
                    <a:pt x="12" y="51"/>
                  </a:lnTo>
                  <a:lnTo>
                    <a:pt x="0" y="51"/>
                  </a:lnTo>
                  <a:lnTo>
                    <a:pt x="19" y="0"/>
                  </a:lnTo>
                  <a:close/>
                  <a:moveTo>
                    <a:pt x="18" y="31"/>
                  </a:moveTo>
                  <a:lnTo>
                    <a:pt x="32" y="31"/>
                  </a:lnTo>
                  <a:lnTo>
                    <a:pt x="26" y="12"/>
                  </a:lnTo>
                  <a:lnTo>
                    <a:pt x="26" y="12"/>
                  </a:lnTo>
                  <a:lnTo>
                    <a:pt x="18" y="3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9">
              <a:extLst>
                <a:ext uri="{FF2B5EF4-FFF2-40B4-BE49-F238E27FC236}">
                  <a16:creationId xmlns:a16="http://schemas.microsoft.com/office/drawing/2014/main" id="{749DD015-AEA3-4FCB-AF09-9B2994BAA637}"/>
                </a:ext>
              </a:extLst>
            </p:cNvPr>
            <p:cNvSpPr>
              <a:spLocks/>
            </p:cNvSpPr>
            <p:nvPr/>
          </p:nvSpPr>
          <p:spPr bwMode="auto">
            <a:xfrm>
              <a:off x="5600700" y="2171700"/>
              <a:ext cx="57150" cy="80963"/>
            </a:xfrm>
            <a:custGeom>
              <a:avLst/>
              <a:gdLst>
                <a:gd name="T0" fmla="*/ 0 w 36"/>
                <a:gd name="T1" fmla="*/ 0 h 51"/>
                <a:gd name="T2" fmla="*/ 10 w 36"/>
                <a:gd name="T3" fmla="*/ 0 h 51"/>
                <a:gd name="T4" fmla="*/ 10 w 36"/>
                <a:gd name="T5" fmla="*/ 41 h 51"/>
                <a:gd name="T6" fmla="*/ 36 w 36"/>
                <a:gd name="T7" fmla="*/ 41 h 51"/>
                <a:gd name="T8" fmla="*/ 36 w 36"/>
                <a:gd name="T9" fmla="*/ 51 h 51"/>
                <a:gd name="T10" fmla="*/ 0 w 36"/>
                <a:gd name="T11" fmla="*/ 51 h 51"/>
                <a:gd name="T12" fmla="*/ 0 w 3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0" y="0"/>
                  </a:moveTo>
                  <a:lnTo>
                    <a:pt x="10" y="0"/>
                  </a:lnTo>
                  <a:lnTo>
                    <a:pt x="10" y="41"/>
                  </a:lnTo>
                  <a:lnTo>
                    <a:pt x="36" y="41"/>
                  </a:lnTo>
                  <a:lnTo>
                    <a:pt x="36" y="51"/>
                  </a:lnTo>
                  <a:lnTo>
                    <a:pt x="0" y="51"/>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0">
              <a:extLst>
                <a:ext uri="{FF2B5EF4-FFF2-40B4-BE49-F238E27FC236}">
                  <a16:creationId xmlns:a16="http://schemas.microsoft.com/office/drawing/2014/main" id="{DCFB17F7-CE65-4DED-B3FF-D285D296AD10}"/>
                </a:ext>
              </a:extLst>
            </p:cNvPr>
            <p:cNvSpPr>
              <a:spLocks/>
            </p:cNvSpPr>
            <p:nvPr/>
          </p:nvSpPr>
          <p:spPr bwMode="auto">
            <a:xfrm>
              <a:off x="5738813" y="2168525"/>
              <a:ext cx="74613" cy="85725"/>
            </a:xfrm>
            <a:custGeom>
              <a:avLst/>
              <a:gdLst>
                <a:gd name="T0" fmla="*/ 37 w 45"/>
                <a:gd name="T1" fmla="*/ 44 h 51"/>
                <a:gd name="T2" fmla="*/ 24 w 45"/>
                <a:gd name="T3" fmla="*/ 51 h 51"/>
                <a:gd name="T4" fmla="*/ 0 w 45"/>
                <a:gd name="T5" fmla="*/ 26 h 51"/>
                <a:gd name="T6" fmla="*/ 24 w 45"/>
                <a:gd name="T7" fmla="*/ 0 h 51"/>
                <a:gd name="T8" fmla="*/ 44 w 45"/>
                <a:gd name="T9" fmla="*/ 17 h 51"/>
                <a:gd name="T10" fmla="*/ 34 w 45"/>
                <a:gd name="T11" fmla="*/ 17 h 51"/>
                <a:gd name="T12" fmla="*/ 24 w 45"/>
                <a:gd name="T13" fmla="*/ 9 h 51"/>
                <a:gd name="T14" fmla="*/ 11 w 45"/>
                <a:gd name="T15" fmla="*/ 26 h 51"/>
                <a:gd name="T16" fmla="*/ 24 w 45"/>
                <a:gd name="T17" fmla="*/ 42 h 51"/>
                <a:gd name="T18" fmla="*/ 35 w 45"/>
                <a:gd name="T19" fmla="*/ 32 h 51"/>
                <a:gd name="T20" fmla="*/ 25 w 45"/>
                <a:gd name="T21" fmla="*/ 32 h 51"/>
                <a:gd name="T22" fmla="*/ 25 w 45"/>
                <a:gd name="T23" fmla="*/ 24 h 51"/>
                <a:gd name="T24" fmla="*/ 45 w 45"/>
                <a:gd name="T25" fmla="*/ 24 h 51"/>
                <a:gd name="T26" fmla="*/ 45 w 45"/>
                <a:gd name="T27" fmla="*/ 50 h 51"/>
                <a:gd name="T28" fmla="*/ 38 w 45"/>
                <a:gd name="T29" fmla="*/ 50 h 51"/>
                <a:gd name="T30" fmla="*/ 37 w 45"/>
                <a:gd name="T3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51">
                  <a:moveTo>
                    <a:pt x="37" y="44"/>
                  </a:moveTo>
                  <a:cubicBezTo>
                    <a:pt x="33" y="49"/>
                    <a:pt x="29" y="51"/>
                    <a:pt x="24" y="51"/>
                  </a:cubicBezTo>
                  <a:cubicBezTo>
                    <a:pt x="9" y="51"/>
                    <a:pt x="0" y="40"/>
                    <a:pt x="0" y="26"/>
                  </a:cubicBezTo>
                  <a:cubicBezTo>
                    <a:pt x="0" y="12"/>
                    <a:pt x="9" y="0"/>
                    <a:pt x="24" y="0"/>
                  </a:cubicBezTo>
                  <a:cubicBezTo>
                    <a:pt x="34" y="0"/>
                    <a:pt x="43" y="7"/>
                    <a:pt x="44" y="17"/>
                  </a:cubicBezTo>
                  <a:cubicBezTo>
                    <a:pt x="34" y="17"/>
                    <a:pt x="34" y="17"/>
                    <a:pt x="34" y="17"/>
                  </a:cubicBezTo>
                  <a:cubicBezTo>
                    <a:pt x="33" y="12"/>
                    <a:pt x="29" y="9"/>
                    <a:pt x="24" y="9"/>
                  </a:cubicBezTo>
                  <a:cubicBezTo>
                    <a:pt x="14" y="9"/>
                    <a:pt x="11" y="17"/>
                    <a:pt x="11" y="26"/>
                  </a:cubicBezTo>
                  <a:cubicBezTo>
                    <a:pt x="11" y="34"/>
                    <a:pt x="14" y="42"/>
                    <a:pt x="24" y="42"/>
                  </a:cubicBezTo>
                  <a:cubicBezTo>
                    <a:pt x="31" y="42"/>
                    <a:pt x="35" y="38"/>
                    <a:pt x="35" y="32"/>
                  </a:cubicBezTo>
                  <a:cubicBezTo>
                    <a:pt x="25" y="32"/>
                    <a:pt x="25" y="32"/>
                    <a:pt x="25" y="32"/>
                  </a:cubicBezTo>
                  <a:cubicBezTo>
                    <a:pt x="25" y="24"/>
                    <a:pt x="25" y="24"/>
                    <a:pt x="25" y="24"/>
                  </a:cubicBezTo>
                  <a:cubicBezTo>
                    <a:pt x="45" y="24"/>
                    <a:pt x="45" y="24"/>
                    <a:pt x="45" y="24"/>
                  </a:cubicBezTo>
                  <a:cubicBezTo>
                    <a:pt x="45" y="50"/>
                    <a:pt x="45" y="50"/>
                    <a:pt x="45" y="50"/>
                  </a:cubicBezTo>
                  <a:cubicBezTo>
                    <a:pt x="38" y="50"/>
                    <a:pt x="38" y="50"/>
                    <a:pt x="38" y="50"/>
                  </a:cubicBezTo>
                  <a:lnTo>
                    <a:pt x="37" y="4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D91E43FB-09D5-41FD-A11E-7A0594E2264C}"/>
                </a:ext>
              </a:extLst>
            </p:cNvPr>
            <p:cNvSpPr>
              <a:spLocks noEditPoints="1"/>
            </p:cNvSpPr>
            <p:nvPr/>
          </p:nvSpPr>
          <p:spPr bwMode="auto">
            <a:xfrm>
              <a:off x="5849938" y="2171700"/>
              <a:ext cx="69850" cy="80963"/>
            </a:xfrm>
            <a:custGeom>
              <a:avLst/>
              <a:gdLst>
                <a:gd name="T0" fmla="*/ 0 w 41"/>
                <a:gd name="T1" fmla="*/ 0 h 48"/>
                <a:gd name="T2" fmla="*/ 26 w 41"/>
                <a:gd name="T3" fmla="*/ 0 h 48"/>
                <a:gd name="T4" fmla="*/ 40 w 41"/>
                <a:gd name="T5" fmla="*/ 13 h 48"/>
                <a:gd name="T6" fmla="*/ 32 w 41"/>
                <a:gd name="T7" fmla="*/ 25 h 48"/>
                <a:gd name="T8" fmla="*/ 32 w 41"/>
                <a:gd name="T9" fmla="*/ 25 h 48"/>
                <a:gd name="T10" fmla="*/ 39 w 41"/>
                <a:gd name="T11" fmla="*/ 36 h 48"/>
                <a:gd name="T12" fmla="*/ 41 w 41"/>
                <a:gd name="T13" fmla="*/ 48 h 48"/>
                <a:gd name="T14" fmla="*/ 31 w 41"/>
                <a:gd name="T15" fmla="*/ 48 h 48"/>
                <a:gd name="T16" fmla="*/ 29 w 41"/>
                <a:gd name="T17" fmla="*/ 36 h 48"/>
                <a:gd name="T18" fmla="*/ 21 w 41"/>
                <a:gd name="T19" fmla="*/ 29 h 48"/>
                <a:gd name="T20" fmla="*/ 10 w 41"/>
                <a:gd name="T21" fmla="*/ 29 h 48"/>
                <a:gd name="T22" fmla="*/ 10 w 41"/>
                <a:gd name="T23" fmla="*/ 48 h 48"/>
                <a:gd name="T24" fmla="*/ 0 w 41"/>
                <a:gd name="T25" fmla="*/ 48 h 48"/>
                <a:gd name="T26" fmla="*/ 0 w 41"/>
                <a:gd name="T27" fmla="*/ 0 h 48"/>
                <a:gd name="T28" fmla="*/ 10 w 41"/>
                <a:gd name="T29" fmla="*/ 21 h 48"/>
                <a:gd name="T30" fmla="*/ 22 w 41"/>
                <a:gd name="T31" fmla="*/ 21 h 48"/>
                <a:gd name="T32" fmla="*/ 29 w 41"/>
                <a:gd name="T33" fmla="*/ 15 h 48"/>
                <a:gd name="T34" fmla="*/ 22 w 41"/>
                <a:gd name="T35" fmla="*/ 8 h 48"/>
                <a:gd name="T36" fmla="*/ 10 w 41"/>
                <a:gd name="T37" fmla="*/ 8 h 48"/>
                <a:gd name="T38" fmla="*/ 10 w 41"/>
                <a:gd name="T3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8">
                  <a:moveTo>
                    <a:pt x="0" y="0"/>
                  </a:moveTo>
                  <a:cubicBezTo>
                    <a:pt x="26" y="0"/>
                    <a:pt x="26" y="0"/>
                    <a:pt x="26" y="0"/>
                  </a:cubicBezTo>
                  <a:cubicBezTo>
                    <a:pt x="34" y="0"/>
                    <a:pt x="40" y="6"/>
                    <a:pt x="40" y="13"/>
                  </a:cubicBezTo>
                  <a:cubicBezTo>
                    <a:pt x="40" y="19"/>
                    <a:pt x="37" y="23"/>
                    <a:pt x="32" y="25"/>
                  </a:cubicBezTo>
                  <a:cubicBezTo>
                    <a:pt x="32" y="25"/>
                    <a:pt x="32" y="25"/>
                    <a:pt x="32" y="25"/>
                  </a:cubicBezTo>
                  <a:cubicBezTo>
                    <a:pt x="37" y="27"/>
                    <a:pt x="39" y="32"/>
                    <a:pt x="39" y="36"/>
                  </a:cubicBezTo>
                  <a:cubicBezTo>
                    <a:pt x="39" y="40"/>
                    <a:pt x="39" y="45"/>
                    <a:pt x="41" y="48"/>
                  </a:cubicBezTo>
                  <a:cubicBezTo>
                    <a:pt x="31" y="48"/>
                    <a:pt x="31" y="48"/>
                    <a:pt x="31" y="48"/>
                  </a:cubicBezTo>
                  <a:cubicBezTo>
                    <a:pt x="29" y="45"/>
                    <a:pt x="29" y="40"/>
                    <a:pt x="29" y="36"/>
                  </a:cubicBezTo>
                  <a:cubicBezTo>
                    <a:pt x="28" y="31"/>
                    <a:pt x="26" y="29"/>
                    <a:pt x="21" y="29"/>
                  </a:cubicBezTo>
                  <a:cubicBezTo>
                    <a:pt x="10" y="29"/>
                    <a:pt x="10" y="29"/>
                    <a:pt x="10" y="29"/>
                  </a:cubicBezTo>
                  <a:cubicBezTo>
                    <a:pt x="10" y="48"/>
                    <a:pt x="10" y="48"/>
                    <a:pt x="10" y="48"/>
                  </a:cubicBezTo>
                  <a:cubicBezTo>
                    <a:pt x="0" y="48"/>
                    <a:pt x="0" y="48"/>
                    <a:pt x="0" y="48"/>
                  </a:cubicBezTo>
                  <a:lnTo>
                    <a:pt x="0" y="0"/>
                  </a:lnTo>
                  <a:close/>
                  <a:moveTo>
                    <a:pt x="10" y="21"/>
                  </a:moveTo>
                  <a:cubicBezTo>
                    <a:pt x="22" y="21"/>
                    <a:pt x="22" y="21"/>
                    <a:pt x="22" y="21"/>
                  </a:cubicBezTo>
                  <a:cubicBezTo>
                    <a:pt x="27" y="21"/>
                    <a:pt x="29" y="19"/>
                    <a:pt x="29" y="15"/>
                  </a:cubicBezTo>
                  <a:cubicBezTo>
                    <a:pt x="29" y="10"/>
                    <a:pt x="27" y="8"/>
                    <a:pt x="22" y="8"/>
                  </a:cubicBezTo>
                  <a:cubicBezTo>
                    <a:pt x="10" y="8"/>
                    <a:pt x="10" y="8"/>
                    <a:pt x="10" y="8"/>
                  </a:cubicBezTo>
                  <a:lnTo>
                    <a:pt x="10" y="2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2">
              <a:extLst>
                <a:ext uri="{FF2B5EF4-FFF2-40B4-BE49-F238E27FC236}">
                  <a16:creationId xmlns:a16="http://schemas.microsoft.com/office/drawing/2014/main" id="{042DA1A5-08FA-40E6-AEEA-8726F1D94986}"/>
                </a:ext>
              </a:extLst>
            </p:cNvPr>
            <p:cNvSpPr>
              <a:spLocks noEditPoints="1"/>
            </p:cNvSpPr>
            <p:nvPr/>
          </p:nvSpPr>
          <p:spPr bwMode="auto">
            <a:xfrm>
              <a:off x="5949950" y="2168525"/>
              <a:ext cx="79375" cy="85725"/>
            </a:xfrm>
            <a:custGeom>
              <a:avLst/>
              <a:gdLst>
                <a:gd name="T0" fmla="*/ 24 w 48"/>
                <a:gd name="T1" fmla="*/ 0 h 51"/>
                <a:gd name="T2" fmla="*/ 48 w 48"/>
                <a:gd name="T3" fmla="*/ 26 h 51"/>
                <a:gd name="T4" fmla="*/ 24 w 48"/>
                <a:gd name="T5" fmla="*/ 51 h 51"/>
                <a:gd name="T6" fmla="*/ 0 w 48"/>
                <a:gd name="T7" fmla="*/ 26 h 51"/>
                <a:gd name="T8" fmla="*/ 24 w 48"/>
                <a:gd name="T9" fmla="*/ 0 h 51"/>
                <a:gd name="T10" fmla="*/ 24 w 48"/>
                <a:gd name="T11" fmla="*/ 42 h 51"/>
                <a:gd name="T12" fmla="*/ 37 w 48"/>
                <a:gd name="T13" fmla="*/ 26 h 51"/>
                <a:gd name="T14" fmla="*/ 24 w 48"/>
                <a:gd name="T15" fmla="*/ 9 h 51"/>
                <a:gd name="T16" fmla="*/ 11 w 48"/>
                <a:gd name="T17" fmla="*/ 26 h 51"/>
                <a:gd name="T18" fmla="*/ 24 w 48"/>
                <a:gd name="T1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24" y="0"/>
                  </a:moveTo>
                  <a:cubicBezTo>
                    <a:pt x="39" y="0"/>
                    <a:pt x="48" y="12"/>
                    <a:pt x="48" y="26"/>
                  </a:cubicBezTo>
                  <a:cubicBezTo>
                    <a:pt x="48" y="40"/>
                    <a:pt x="39" y="51"/>
                    <a:pt x="24" y="51"/>
                  </a:cubicBezTo>
                  <a:cubicBezTo>
                    <a:pt x="9" y="51"/>
                    <a:pt x="0" y="40"/>
                    <a:pt x="0" y="26"/>
                  </a:cubicBezTo>
                  <a:cubicBezTo>
                    <a:pt x="0" y="12"/>
                    <a:pt x="9" y="0"/>
                    <a:pt x="24" y="0"/>
                  </a:cubicBezTo>
                  <a:close/>
                  <a:moveTo>
                    <a:pt x="24" y="42"/>
                  </a:moveTo>
                  <a:cubicBezTo>
                    <a:pt x="33" y="42"/>
                    <a:pt x="37" y="34"/>
                    <a:pt x="37" y="26"/>
                  </a:cubicBezTo>
                  <a:cubicBezTo>
                    <a:pt x="37" y="17"/>
                    <a:pt x="33" y="9"/>
                    <a:pt x="24" y="9"/>
                  </a:cubicBezTo>
                  <a:cubicBezTo>
                    <a:pt x="14" y="9"/>
                    <a:pt x="11" y="17"/>
                    <a:pt x="11" y="26"/>
                  </a:cubicBezTo>
                  <a:cubicBezTo>
                    <a:pt x="11" y="34"/>
                    <a:pt x="14" y="42"/>
                    <a:pt x="24" y="42"/>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3">
              <a:extLst>
                <a:ext uri="{FF2B5EF4-FFF2-40B4-BE49-F238E27FC236}">
                  <a16:creationId xmlns:a16="http://schemas.microsoft.com/office/drawing/2014/main" id="{17529CDD-EDF0-4A73-8883-B489BB128583}"/>
                </a:ext>
              </a:extLst>
            </p:cNvPr>
            <p:cNvSpPr>
              <a:spLocks/>
            </p:cNvSpPr>
            <p:nvPr/>
          </p:nvSpPr>
          <p:spPr bwMode="auto">
            <a:xfrm>
              <a:off x="6062663" y="2171700"/>
              <a:ext cx="69850" cy="82550"/>
            </a:xfrm>
            <a:custGeom>
              <a:avLst/>
              <a:gdLst>
                <a:gd name="T0" fmla="*/ 41 w 41"/>
                <a:gd name="T1" fmla="*/ 30 h 49"/>
                <a:gd name="T2" fmla="*/ 20 w 41"/>
                <a:gd name="T3" fmla="*/ 49 h 49"/>
                <a:gd name="T4" fmla="*/ 0 w 41"/>
                <a:gd name="T5" fmla="*/ 30 h 49"/>
                <a:gd name="T6" fmla="*/ 0 w 41"/>
                <a:gd name="T7" fmla="*/ 0 h 49"/>
                <a:gd name="T8" fmla="*/ 10 w 41"/>
                <a:gd name="T9" fmla="*/ 0 h 49"/>
                <a:gd name="T10" fmla="*/ 10 w 41"/>
                <a:gd name="T11" fmla="*/ 30 h 49"/>
                <a:gd name="T12" fmla="*/ 20 w 41"/>
                <a:gd name="T13" fmla="*/ 40 h 49"/>
                <a:gd name="T14" fmla="*/ 30 w 41"/>
                <a:gd name="T15" fmla="*/ 30 h 49"/>
                <a:gd name="T16" fmla="*/ 30 w 41"/>
                <a:gd name="T17" fmla="*/ 0 h 49"/>
                <a:gd name="T18" fmla="*/ 41 w 41"/>
                <a:gd name="T19" fmla="*/ 0 h 49"/>
                <a:gd name="T20" fmla="*/ 41 w 41"/>
                <a:gd name="T2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9">
                  <a:moveTo>
                    <a:pt x="41" y="30"/>
                  </a:moveTo>
                  <a:cubicBezTo>
                    <a:pt x="41" y="43"/>
                    <a:pt x="33" y="49"/>
                    <a:pt x="20" y="49"/>
                  </a:cubicBezTo>
                  <a:cubicBezTo>
                    <a:pt x="7" y="49"/>
                    <a:pt x="0" y="43"/>
                    <a:pt x="0" y="30"/>
                  </a:cubicBezTo>
                  <a:cubicBezTo>
                    <a:pt x="0" y="0"/>
                    <a:pt x="0" y="0"/>
                    <a:pt x="0" y="0"/>
                  </a:cubicBezTo>
                  <a:cubicBezTo>
                    <a:pt x="10" y="0"/>
                    <a:pt x="10" y="0"/>
                    <a:pt x="10" y="0"/>
                  </a:cubicBezTo>
                  <a:cubicBezTo>
                    <a:pt x="10" y="30"/>
                    <a:pt x="10" y="30"/>
                    <a:pt x="10" y="30"/>
                  </a:cubicBezTo>
                  <a:cubicBezTo>
                    <a:pt x="10" y="35"/>
                    <a:pt x="12" y="40"/>
                    <a:pt x="20" y="40"/>
                  </a:cubicBezTo>
                  <a:cubicBezTo>
                    <a:pt x="28" y="40"/>
                    <a:pt x="30" y="37"/>
                    <a:pt x="30" y="30"/>
                  </a:cubicBezTo>
                  <a:cubicBezTo>
                    <a:pt x="30" y="0"/>
                    <a:pt x="30" y="0"/>
                    <a:pt x="30" y="0"/>
                  </a:cubicBezTo>
                  <a:cubicBezTo>
                    <a:pt x="41" y="0"/>
                    <a:pt x="41" y="0"/>
                    <a:pt x="41" y="0"/>
                  </a:cubicBezTo>
                  <a:lnTo>
                    <a:pt x="41" y="3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4">
              <a:extLst>
                <a:ext uri="{FF2B5EF4-FFF2-40B4-BE49-F238E27FC236}">
                  <a16:creationId xmlns:a16="http://schemas.microsoft.com/office/drawing/2014/main" id="{601950A3-417E-481B-9472-D3A735C6175E}"/>
                </a:ext>
              </a:extLst>
            </p:cNvPr>
            <p:cNvSpPr>
              <a:spLocks noEditPoints="1"/>
            </p:cNvSpPr>
            <p:nvPr/>
          </p:nvSpPr>
          <p:spPr bwMode="auto">
            <a:xfrm>
              <a:off x="6169025" y="2171700"/>
              <a:ext cx="63500" cy="80963"/>
            </a:xfrm>
            <a:custGeom>
              <a:avLst/>
              <a:gdLst>
                <a:gd name="T0" fmla="*/ 0 w 38"/>
                <a:gd name="T1" fmla="*/ 0 h 48"/>
                <a:gd name="T2" fmla="*/ 22 w 38"/>
                <a:gd name="T3" fmla="*/ 0 h 48"/>
                <a:gd name="T4" fmla="*/ 38 w 38"/>
                <a:gd name="T5" fmla="*/ 15 h 48"/>
                <a:gd name="T6" fmla="*/ 22 w 38"/>
                <a:gd name="T7" fmla="*/ 31 h 48"/>
                <a:gd name="T8" fmla="*/ 11 w 38"/>
                <a:gd name="T9" fmla="*/ 31 h 48"/>
                <a:gd name="T10" fmla="*/ 11 w 38"/>
                <a:gd name="T11" fmla="*/ 48 h 48"/>
                <a:gd name="T12" fmla="*/ 0 w 38"/>
                <a:gd name="T13" fmla="*/ 48 h 48"/>
                <a:gd name="T14" fmla="*/ 0 w 38"/>
                <a:gd name="T15" fmla="*/ 0 h 48"/>
                <a:gd name="T16" fmla="*/ 11 w 38"/>
                <a:gd name="T17" fmla="*/ 22 h 48"/>
                <a:gd name="T18" fmla="*/ 19 w 38"/>
                <a:gd name="T19" fmla="*/ 22 h 48"/>
                <a:gd name="T20" fmla="*/ 28 w 38"/>
                <a:gd name="T21" fmla="*/ 15 h 48"/>
                <a:gd name="T22" fmla="*/ 19 w 38"/>
                <a:gd name="T23" fmla="*/ 8 h 48"/>
                <a:gd name="T24" fmla="*/ 11 w 38"/>
                <a:gd name="T25" fmla="*/ 8 h 48"/>
                <a:gd name="T26" fmla="*/ 11 w 38"/>
                <a:gd name="T2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0" y="0"/>
                  </a:moveTo>
                  <a:cubicBezTo>
                    <a:pt x="22" y="0"/>
                    <a:pt x="22" y="0"/>
                    <a:pt x="22" y="0"/>
                  </a:cubicBezTo>
                  <a:cubicBezTo>
                    <a:pt x="34" y="0"/>
                    <a:pt x="38" y="7"/>
                    <a:pt x="38" y="15"/>
                  </a:cubicBezTo>
                  <a:cubicBezTo>
                    <a:pt x="38" y="23"/>
                    <a:pt x="34" y="31"/>
                    <a:pt x="22" y="31"/>
                  </a:cubicBezTo>
                  <a:cubicBezTo>
                    <a:pt x="11" y="31"/>
                    <a:pt x="11" y="31"/>
                    <a:pt x="11" y="31"/>
                  </a:cubicBezTo>
                  <a:cubicBezTo>
                    <a:pt x="11" y="48"/>
                    <a:pt x="11" y="48"/>
                    <a:pt x="11" y="48"/>
                  </a:cubicBezTo>
                  <a:cubicBezTo>
                    <a:pt x="0" y="48"/>
                    <a:pt x="0" y="48"/>
                    <a:pt x="0" y="48"/>
                  </a:cubicBezTo>
                  <a:lnTo>
                    <a:pt x="0" y="0"/>
                  </a:lnTo>
                  <a:close/>
                  <a:moveTo>
                    <a:pt x="11" y="22"/>
                  </a:moveTo>
                  <a:cubicBezTo>
                    <a:pt x="19" y="22"/>
                    <a:pt x="19" y="22"/>
                    <a:pt x="19" y="22"/>
                  </a:cubicBezTo>
                  <a:cubicBezTo>
                    <a:pt x="24" y="22"/>
                    <a:pt x="28" y="21"/>
                    <a:pt x="28" y="15"/>
                  </a:cubicBezTo>
                  <a:cubicBezTo>
                    <a:pt x="28" y="9"/>
                    <a:pt x="24" y="8"/>
                    <a:pt x="19" y="8"/>
                  </a:cubicBezTo>
                  <a:cubicBezTo>
                    <a:pt x="11" y="8"/>
                    <a:pt x="11" y="8"/>
                    <a:pt x="11" y="8"/>
                  </a:cubicBezTo>
                  <a:lnTo>
                    <a:pt x="11" y="2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5DF87E95-ABF7-4024-AAE0-46EF6668F0B1}"/>
              </a:ext>
            </a:extLst>
          </p:cNvPr>
          <p:cNvGrpSpPr/>
          <p:nvPr userDrawn="1"/>
        </p:nvGrpSpPr>
        <p:grpSpPr>
          <a:xfrm>
            <a:off x="-1" y="383"/>
            <a:ext cx="12183452" cy="589353"/>
            <a:chOff x="-1" y="-6627"/>
            <a:chExt cx="12183452" cy="589353"/>
          </a:xfrm>
        </p:grpSpPr>
        <p:grpSp>
          <p:nvGrpSpPr>
            <p:cNvPr id="9" name="Group 8">
              <a:extLst>
                <a:ext uri="{FF2B5EF4-FFF2-40B4-BE49-F238E27FC236}">
                  <a16:creationId xmlns:a16="http://schemas.microsoft.com/office/drawing/2014/main" id="{2DC19DC6-B484-4B75-BFB1-50A411944CB1}"/>
                </a:ext>
              </a:extLst>
            </p:cNvPr>
            <p:cNvGrpSpPr/>
            <p:nvPr userDrawn="1"/>
          </p:nvGrpSpPr>
          <p:grpSpPr>
            <a:xfrm>
              <a:off x="-1" y="-6627"/>
              <a:ext cx="12183452" cy="589353"/>
              <a:chOff x="-1" y="-6627"/>
              <a:chExt cx="12183452" cy="589353"/>
            </a:xfrm>
          </p:grpSpPr>
          <p:sp>
            <p:nvSpPr>
              <p:cNvPr id="6" name="Isosceles Triangle 5">
                <a:extLst>
                  <a:ext uri="{FF2B5EF4-FFF2-40B4-BE49-F238E27FC236}">
                    <a16:creationId xmlns:a16="http://schemas.microsoft.com/office/drawing/2014/main" id="{BD2CEF22-46DD-41FF-8AD1-D85B2D5CDA0D}"/>
                  </a:ext>
                </a:extLst>
              </p:cNvPr>
              <p:cNvSpPr/>
              <p:nvPr userDrawn="1"/>
            </p:nvSpPr>
            <p:spPr>
              <a:xfrm>
                <a:off x="7084372" y="71535"/>
                <a:ext cx="5099079" cy="511191"/>
              </a:xfrm>
              <a:custGeom>
                <a:avLst/>
                <a:gdLst>
                  <a:gd name="connsiteX0" fmla="*/ 0 w 5552437"/>
                  <a:gd name="connsiteY0" fmla="*/ 503507 h 503507"/>
                  <a:gd name="connsiteX1" fmla="*/ 5552437 w 5552437"/>
                  <a:gd name="connsiteY1" fmla="*/ 0 h 503507"/>
                  <a:gd name="connsiteX2" fmla="*/ 5552437 w 5552437"/>
                  <a:gd name="connsiteY2" fmla="*/ 503507 h 503507"/>
                  <a:gd name="connsiteX3" fmla="*/ 0 w 5552437"/>
                  <a:gd name="connsiteY3" fmla="*/ 503507 h 503507"/>
                  <a:gd name="connsiteX0" fmla="*/ 0 w 5329600"/>
                  <a:gd name="connsiteY0" fmla="*/ 503507 h 503507"/>
                  <a:gd name="connsiteX1" fmla="*/ 5329600 w 5329600"/>
                  <a:gd name="connsiteY1" fmla="*/ 0 h 503507"/>
                  <a:gd name="connsiteX2" fmla="*/ 5329600 w 5329600"/>
                  <a:gd name="connsiteY2" fmla="*/ 503507 h 503507"/>
                  <a:gd name="connsiteX3" fmla="*/ 0 w 5329600"/>
                  <a:gd name="connsiteY3" fmla="*/ 503507 h 503507"/>
                  <a:gd name="connsiteX0" fmla="*/ 0 w 5214339"/>
                  <a:gd name="connsiteY0" fmla="*/ 511191 h 511191"/>
                  <a:gd name="connsiteX1" fmla="*/ 5214339 w 5214339"/>
                  <a:gd name="connsiteY1" fmla="*/ 0 h 511191"/>
                  <a:gd name="connsiteX2" fmla="*/ 5214339 w 5214339"/>
                  <a:gd name="connsiteY2" fmla="*/ 503507 h 511191"/>
                  <a:gd name="connsiteX3" fmla="*/ 0 w 5214339"/>
                  <a:gd name="connsiteY3" fmla="*/ 511191 h 511191"/>
                  <a:gd name="connsiteX0" fmla="*/ 0 w 5137499"/>
                  <a:gd name="connsiteY0" fmla="*/ 511191 h 511191"/>
                  <a:gd name="connsiteX1" fmla="*/ 5137499 w 5137499"/>
                  <a:gd name="connsiteY1" fmla="*/ 0 h 511191"/>
                  <a:gd name="connsiteX2" fmla="*/ 5137499 w 5137499"/>
                  <a:gd name="connsiteY2" fmla="*/ 503507 h 511191"/>
                  <a:gd name="connsiteX3" fmla="*/ 0 w 5137499"/>
                  <a:gd name="connsiteY3" fmla="*/ 511191 h 511191"/>
                  <a:gd name="connsiteX0" fmla="*/ 0 w 5099079"/>
                  <a:gd name="connsiteY0" fmla="*/ 511191 h 511191"/>
                  <a:gd name="connsiteX1" fmla="*/ 5099079 w 5099079"/>
                  <a:gd name="connsiteY1" fmla="*/ 0 h 511191"/>
                  <a:gd name="connsiteX2" fmla="*/ 5099079 w 5099079"/>
                  <a:gd name="connsiteY2" fmla="*/ 503507 h 511191"/>
                  <a:gd name="connsiteX3" fmla="*/ 0 w 5099079"/>
                  <a:gd name="connsiteY3" fmla="*/ 511191 h 511191"/>
                </a:gdLst>
                <a:ahLst/>
                <a:cxnLst>
                  <a:cxn ang="0">
                    <a:pos x="connsiteX0" y="connsiteY0"/>
                  </a:cxn>
                  <a:cxn ang="0">
                    <a:pos x="connsiteX1" y="connsiteY1"/>
                  </a:cxn>
                  <a:cxn ang="0">
                    <a:pos x="connsiteX2" y="connsiteY2"/>
                  </a:cxn>
                  <a:cxn ang="0">
                    <a:pos x="connsiteX3" y="connsiteY3"/>
                  </a:cxn>
                </a:cxnLst>
                <a:rect l="l" t="t" r="r" b="b"/>
                <a:pathLst>
                  <a:path w="5099079" h="511191">
                    <a:moveTo>
                      <a:pt x="0" y="511191"/>
                    </a:moveTo>
                    <a:lnTo>
                      <a:pt x="5099079" y="0"/>
                    </a:lnTo>
                    <a:lnTo>
                      <a:pt x="5099079" y="503507"/>
                    </a:lnTo>
                    <a:lnTo>
                      <a:pt x="0" y="511191"/>
                    </a:lnTo>
                    <a:close/>
                  </a:path>
                </a:pathLst>
              </a:cu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3ADBDEC-6B11-4DAC-8882-4FE7FBF80E8F}"/>
                  </a:ext>
                </a:extLst>
              </p:cNvPr>
              <p:cNvGrpSpPr/>
              <p:nvPr userDrawn="1"/>
            </p:nvGrpSpPr>
            <p:grpSpPr>
              <a:xfrm>
                <a:off x="-1" y="-6627"/>
                <a:ext cx="10376526" cy="570635"/>
                <a:chOff x="-1" y="2281163"/>
                <a:chExt cx="10376526" cy="503508"/>
              </a:xfrm>
              <a:solidFill>
                <a:schemeClr val="tx1"/>
              </a:solidFill>
            </p:grpSpPr>
            <p:sp>
              <p:nvSpPr>
                <p:cNvPr id="55" name="Isosceles Triangle 54">
                  <a:extLst>
                    <a:ext uri="{FF2B5EF4-FFF2-40B4-BE49-F238E27FC236}">
                      <a16:creationId xmlns:a16="http://schemas.microsoft.com/office/drawing/2014/main" id="{76E0F214-7EF2-42F1-9332-B3B704D5B5B3}"/>
                    </a:ext>
                  </a:extLst>
                </p:cNvPr>
                <p:cNvSpPr/>
                <p:nvPr userDrawn="1"/>
              </p:nvSpPr>
              <p:spPr>
                <a:xfrm rot="10800000">
                  <a:off x="4347931" y="2281164"/>
                  <a:ext cx="6028594" cy="503507"/>
                </a:xfrm>
                <a:custGeom>
                  <a:avLst/>
                  <a:gdLst>
                    <a:gd name="connsiteX0" fmla="*/ 0 w 5630562"/>
                    <a:gd name="connsiteY0" fmla="*/ 570634 h 570634"/>
                    <a:gd name="connsiteX1" fmla="*/ 5630562 w 5630562"/>
                    <a:gd name="connsiteY1" fmla="*/ 0 h 570634"/>
                    <a:gd name="connsiteX2" fmla="*/ 5630562 w 5630562"/>
                    <a:gd name="connsiteY2" fmla="*/ 570634 h 570634"/>
                    <a:gd name="connsiteX3" fmla="*/ 0 w 5630562"/>
                    <a:gd name="connsiteY3" fmla="*/ 570634 h 570634"/>
                    <a:gd name="connsiteX0" fmla="*/ 0 w 5931776"/>
                    <a:gd name="connsiteY0" fmla="*/ 559876 h 570634"/>
                    <a:gd name="connsiteX1" fmla="*/ 5931776 w 5931776"/>
                    <a:gd name="connsiteY1" fmla="*/ 0 h 570634"/>
                    <a:gd name="connsiteX2" fmla="*/ 5931776 w 5931776"/>
                    <a:gd name="connsiteY2" fmla="*/ 570634 h 570634"/>
                    <a:gd name="connsiteX3" fmla="*/ 0 w 5931776"/>
                    <a:gd name="connsiteY3" fmla="*/ 559876 h 570634"/>
                    <a:gd name="connsiteX0" fmla="*/ 0 w 5996322"/>
                    <a:gd name="connsiteY0" fmla="*/ 576013 h 576013"/>
                    <a:gd name="connsiteX1" fmla="*/ 5996322 w 5996322"/>
                    <a:gd name="connsiteY1" fmla="*/ 0 h 576013"/>
                    <a:gd name="connsiteX2" fmla="*/ 5996322 w 5996322"/>
                    <a:gd name="connsiteY2" fmla="*/ 570634 h 576013"/>
                    <a:gd name="connsiteX3" fmla="*/ 0 w 5996322"/>
                    <a:gd name="connsiteY3" fmla="*/ 576013 h 576013"/>
                    <a:gd name="connsiteX0" fmla="*/ 0 w 6028594"/>
                    <a:gd name="connsiteY0" fmla="*/ 565255 h 570634"/>
                    <a:gd name="connsiteX1" fmla="*/ 6028594 w 6028594"/>
                    <a:gd name="connsiteY1" fmla="*/ 0 h 570634"/>
                    <a:gd name="connsiteX2" fmla="*/ 6028594 w 6028594"/>
                    <a:gd name="connsiteY2" fmla="*/ 570634 h 570634"/>
                    <a:gd name="connsiteX3" fmla="*/ 0 w 6028594"/>
                    <a:gd name="connsiteY3" fmla="*/ 565255 h 570634"/>
                    <a:gd name="connsiteX0" fmla="*/ 0 w 6028594"/>
                    <a:gd name="connsiteY0" fmla="*/ 565255 h 570634"/>
                    <a:gd name="connsiteX1" fmla="*/ 6028594 w 6028594"/>
                    <a:gd name="connsiteY1" fmla="*/ 0 h 570634"/>
                    <a:gd name="connsiteX2" fmla="*/ 6028594 w 6028594"/>
                    <a:gd name="connsiteY2" fmla="*/ 570634 h 570634"/>
                    <a:gd name="connsiteX3" fmla="*/ 0 w 6028594"/>
                    <a:gd name="connsiteY3" fmla="*/ 565255 h 570634"/>
                  </a:gdLst>
                  <a:ahLst/>
                  <a:cxnLst>
                    <a:cxn ang="0">
                      <a:pos x="connsiteX0" y="connsiteY0"/>
                    </a:cxn>
                    <a:cxn ang="0">
                      <a:pos x="connsiteX1" y="connsiteY1"/>
                    </a:cxn>
                    <a:cxn ang="0">
                      <a:pos x="connsiteX2" y="connsiteY2"/>
                    </a:cxn>
                    <a:cxn ang="0">
                      <a:pos x="connsiteX3" y="connsiteY3"/>
                    </a:cxn>
                  </a:cxnLst>
                  <a:rect l="l" t="t" r="r" b="b"/>
                  <a:pathLst>
                    <a:path w="6028594" h="570634">
                      <a:moveTo>
                        <a:pt x="0" y="565255"/>
                      </a:moveTo>
                      <a:lnTo>
                        <a:pt x="6028594" y="0"/>
                      </a:lnTo>
                      <a:lnTo>
                        <a:pt x="6028594" y="570634"/>
                      </a:lnTo>
                      <a:lnTo>
                        <a:pt x="0" y="5652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1DF4DC7-EAC9-4DDD-B42E-DDC3757513D6}"/>
                    </a:ext>
                  </a:extLst>
                </p:cNvPr>
                <p:cNvSpPr/>
                <p:nvPr userDrawn="1"/>
              </p:nvSpPr>
              <p:spPr>
                <a:xfrm rot="10800000">
                  <a:off x="-1" y="2281163"/>
                  <a:ext cx="4347931" cy="503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a:extLst>
                <a:ext uri="{FF2B5EF4-FFF2-40B4-BE49-F238E27FC236}">
                  <a16:creationId xmlns:a16="http://schemas.microsoft.com/office/drawing/2014/main" id="{50ADA3CA-6074-4FB7-8B01-75B8D1FFDFCB}"/>
                </a:ext>
              </a:extLst>
            </p:cNvPr>
            <p:cNvGrpSpPr/>
            <p:nvPr userDrawn="1"/>
          </p:nvGrpSpPr>
          <p:grpSpPr>
            <a:xfrm>
              <a:off x="3940179" y="0"/>
              <a:ext cx="8205925" cy="571430"/>
              <a:chOff x="3995934" y="0"/>
              <a:chExt cx="8205925" cy="571430"/>
            </a:xfrm>
          </p:grpSpPr>
          <p:sp>
            <p:nvSpPr>
              <p:cNvPr id="8" name="Parallelogram 7">
                <a:extLst>
                  <a:ext uri="{FF2B5EF4-FFF2-40B4-BE49-F238E27FC236}">
                    <a16:creationId xmlns:a16="http://schemas.microsoft.com/office/drawing/2014/main" id="{F50DF114-CFCF-4615-BF77-721F6E6E1C7A}"/>
                  </a:ext>
                </a:extLst>
              </p:cNvPr>
              <p:cNvSpPr/>
              <p:nvPr userDrawn="1"/>
            </p:nvSpPr>
            <p:spPr>
              <a:xfrm>
                <a:off x="3995934" y="0"/>
                <a:ext cx="7510889" cy="571430"/>
              </a:xfrm>
              <a:prstGeom prst="parallelogram">
                <a:avLst>
                  <a:gd name="adj" fmla="val 10973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41E7E1AA-9387-4E9B-ADED-C6F636CFAABC}"/>
                  </a:ext>
                </a:extLst>
              </p:cNvPr>
              <p:cNvSpPr/>
              <p:nvPr userDrawn="1"/>
            </p:nvSpPr>
            <p:spPr>
              <a:xfrm>
                <a:off x="4690970" y="0"/>
                <a:ext cx="7510889" cy="571430"/>
              </a:xfrm>
              <a:prstGeom prst="parallelogram">
                <a:avLst>
                  <a:gd name="adj" fmla="val 1020761"/>
                </a:avLst>
              </a:prstGeom>
              <a:solidFill>
                <a:srgbClr val="CED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10282948"/>
      </p:ext>
    </p:extLst>
  </p:cSld>
  <p:clrMap bg1="lt1" tx1="dk1" bg2="lt2" tx2="dk2" accent1="accent1" accent2="accent2" accent3="accent3" accent4="accent4" accent5="accent5" accent6="accent6" hlink="hlink" folHlink="folHlink"/>
  <p:sldLayoutIdLst>
    <p:sldLayoutId id="2147483685" r:id="rId1"/>
    <p:sldLayoutId id="2147483650" r:id="rId2"/>
    <p:sldLayoutId id="2147483651"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68" userDrawn="1">
          <p15:clr>
            <a:srgbClr val="F26B43"/>
          </p15:clr>
        </p15:guide>
        <p15:guide id="3"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25.xml"/><Relationship Id="rId16" Type="http://schemas.openxmlformats.org/officeDocument/2006/relationships/image" Target="../media/image60.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32B-53B5-435D-878C-4A9936D75AD4}"/>
              </a:ext>
            </a:extLst>
          </p:cNvPr>
          <p:cNvSpPr>
            <a:spLocks noGrp="1"/>
          </p:cNvSpPr>
          <p:nvPr>
            <p:ph type="title"/>
          </p:nvPr>
        </p:nvSpPr>
        <p:spPr>
          <a:xfrm>
            <a:off x="672100" y="3429000"/>
            <a:ext cx="4970670" cy="1270380"/>
          </a:xfrm>
        </p:spPr>
        <p:txBody>
          <a:bodyPr/>
          <a:lstStyle/>
          <a:p>
            <a:r>
              <a:rPr lang="en-US" sz="4000" dirty="0"/>
              <a:t>Your Guide to       Life Insurance</a:t>
            </a:r>
          </a:p>
        </p:txBody>
      </p:sp>
      <p:sp>
        <p:nvSpPr>
          <p:cNvPr id="3" name="Title 1">
            <a:extLst>
              <a:ext uri="{FF2B5EF4-FFF2-40B4-BE49-F238E27FC236}">
                <a16:creationId xmlns:a16="http://schemas.microsoft.com/office/drawing/2014/main" id="{6A4F0EE3-84EE-4473-BF5E-5E266C685C27}"/>
              </a:ext>
            </a:extLst>
          </p:cNvPr>
          <p:cNvSpPr txBox="1">
            <a:spLocks/>
          </p:cNvSpPr>
          <p:nvPr/>
        </p:nvSpPr>
        <p:spPr>
          <a:xfrm>
            <a:off x="9065360" y="6507972"/>
            <a:ext cx="2879730" cy="206344"/>
          </a:xfrm>
          <a:prstGeom prst="rect">
            <a:avLst/>
          </a:prstGeom>
        </p:spPr>
        <p:txBody>
          <a:bodyPr lIns="0"/>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algn="r"/>
            <a:r>
              <a:rPr lang="en-US" sz="900" dirty="0">
                <a:solidFill>
                  <a:schemeClr val="accent1"/>
                </a:solidFill>
              </a:rPr>
              <a:t>CFGC.2443821.01.21</a:t>
            </a:r>
          </a:p>
          <a:p>
            <a:pPr algn="r"/>
            <a:endParaRPr lang="en-US" sz="900" kern="1200" dirty="0">
              <a:solidFill>
                <a:schemeClr val="bg1"/>
              </a:solidFill>
              <a:latin typeface="+mj-lt"/>
              <a:ea typeface="+mj-ea"/>
              <a:cs typeface="+mj-cs"/>
            </a:endParaRPr>
          </a:p>
        </p:txBody>
      </p:sp>
      <p:sp>
        <p:nvSpPr>
          <p:cNvPr id="4" name="Title 1">
            <a:extLst>
              <a:ext uri="{FF2B5EF4-FFF2-40B4-BE49-F238E27FC236}">
                <a16:creationId xmlns:a16="http://schemas.microsoft.com/office/drawing/2014/main" id="{E68C6D8C-75D3-4D0F-8F61-34BFF7655E9B}"/>
              </a:ext>
            </a:extLst>
          </p:cNvPr>
          <p:cNvSpPr txBox="1">
            <a:spLocks/>
          </p:cNvSpPr>
          <p:nvPr/>
        </p:nvSpPr>
        <p:spPr>
          <a:xfrm>
            <a:off x="672100" y="5656292"/>
            <a:ext cx="4970670" cy="285311"/>
          </a:xfrm>
          <a:prstGeom prst="rect">
            <a:avLst/>
          </a:prstGeom>
        </p:spPr>
        <p:txBody>
          <a:bodyPr lIns="0" anchor="b" anchorCtr="0"/>
          <a:lstStyle>
            <a:lvl1pPr algn="l" defTabSz="914400" rtl="0" eaLnBrk="1" latinLnBrk="0" hangingPunct="1">
              <a:lnSpc>
                <a:spcPct val="90000"/>
              </a:lnSpc>
              <a:spcBef>
                <a:spcPct val="0"/>
              </a:spcBef>
              <a:buNone/>
              <a:defRPr sz="2400" b="0" kern="1200">
                <a:solidFill>
                  <a:schemeClr val="tx1"/>
                </a:solidFill>
                <a:latin typeface="+mj-lt"/>
                <a:ea typeface="+mj-ea"/>
                <a:cs typeface="+mj-cs"/>
              </a:defRPr>
            </a:lvl1pPr>
          </a:lstStyle>
          <a:p>
            <a:r>
              <a:rPr lang="en-US" sz="1800" dirty="0"/>
              <a:t>Name</a:t>
            </a:r>
          </a:p>
        </p:txBody>
      </p:sp>
      <p:sp>
        <p:nvSpPr>
          <p:cNvPr id="5" name="Title 1">
            <a:extLst>
              <a:ext uri="{FF2B5EF4-FFF2-40B4-BE49-F238E27FC236}">
                <a16:creationId xmlns:a16="http://schemas.microsoft.com/office/drawing/2014/main" id="{AAF0D84C-1E06-427C-AB14-0F03E748F73E}"/>
              </a:ext>
            </a:extLst>
          </p:cNvPr>
          <p:cNvSpPr txBox="1">
            <a:spLocks/>
          </p:cNvSpPr>
          <p:nvPr/>
        </p:nvSpPr>
        <p:spPr>
          <a:xfrm>
            <a:off x="672100" y="5941603"/>
            <a:ext cx="4970670" cy="285311"/>
          </a:xfrm>
          <a:prstGeom prst="rect">
            <a:avLst/>
          </a:prstGeom>
        </p:spPr>
        <p:txBody>
          <a:bodyPr lIns="0" anchor="b" anchorCtr="0"/>
          <a:lstStyle>
            <a:lvl1pPr algn="l" defTabSz="914400" rtl="0" eaLnBrk="1" latinLnBrk="0" hangingPunct="1">
              <a:lnSpc>
                <a:spcPct val="90000"/>
              </a:lnSpc>
              <a:spcBef>
                <a:spcPct val="0"/>
              </a:spcBef>
              <a:buNone/>
              <a:defRPr sz="2400" b="0" kern="1200">
                <a:solidFill>
                  <a:schemeClr val="tx1"/>
                </a:solidFill>
                <a:latin typeface="+mj-lt"/>
                <a:ea typeface="+mj-ea"/>
                <a:cs typeface="+mj-cs"/>
              </a:defRPr>
            </a:lvl1pPr>
          </a:lstStyle>
          <a:p>
            <a:r>
              <a:rPr lang="en-US" sz="1400" b="1" dirty="0"/>
              <a:t>Title</a:t>
            </a:r>
          </a:p>
        </p:txBody>
      </p:sp>
    </p:spTree>
    <p:extLst>
      <p:ext uri="{BB962C8B-B14F-4D97-AF65-F5344CB8AC3E}">
        <p14:creationId xmlns:p14="http://schemas.microsoft.com/office/powerpoint/2010/main" val="218774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0965AC-5BED-4D7B-96DA-DECF60F30227}"/>
              </a:ext>
            </a:extLst>
          </p:cNvPr>
          <p:cNvGrpSpPr/>
          <p:nvPr/>
        </p:nvGrpSpPr>
        <p:grpSpPr>
          <a:xfrm>
            <a:off x="6629431" y="2001964"/>
            <a:ext cx="4950467" cy="2205222"/>
            <a:chOff x="6629431" y="2001964"/>
            <a:chExt cx="4950467" cy="2205222"/>
          </a:xfrm>
        </p:grpSpPr>
        <p:sp>
          <p:nvSpPr>
            <p:cNvPr id="13" name="Rectangle 75">
              <a:extLst>
                <a:ext uri="{FF2B5EF4-FFF2-40B4-BE49-F238E27FC236}">
                  <a16:creationId xmlns:a16="http://schemas.microsoft.com/office/drawing/2014/main" id="{A56A3C59-342A-4E3E-89EE-8935201C8127}"/>
                </a:ext>
              </a:extLst>
            </p:cNvPr>
            <p:cNvSpPr/>
            <p:nvPr/>
          </p:nvSpPr>
          <p:spPr>
            <a:xfrm rot="21186887">
              <a:off x="6629431" y="2001964"/>
              <a:ext cx="4950467" cy="2205222"/>
            </a:xfrm>
            <a:custGeom>
              <a:avLst/>
              <a:gdLst>
                <a:gd name="connsiteX0" fmla="*/ 0 w 5131355"/>
                <a:gd name="connsiteY0" fmla="*/ 0 h 2429990"/>
                <a:gd name="connsiteX1" fmla="*/ 5131355 w 5131355"/>
                <a:gd name="connsiteY1" fmla="*/ 0 h 2429990"/>
                <a:gd name="connsiteX2" fmla="*/ 5131355 w 5131355"/>
                <a:gd name="connsiteY2" fmla="*/ 2429990 h 2429990"/>
                <a:gd name="connsiteX3" fmla="*/ 0 w 5131355"/>
                <a:gd name="connsiteY3" fmla="*/ 2429990 h 2429990"/>
                <a:gd name="connsiteX4" fmla="*/ 0 w 5131355"/>
                <a:gd name="connsiteY4" fmla="*/ 0 h 2429990"/>
                <a:gd name="connsiteX0" fmla="*/ 0 w 5453451"/>
                <a:gd name="connsiteY0" fmla="*/ 94269 h 2524259"/>
                <a:gd name="connsiteX1" fmla="*/ 5453451 w 5453451"/>
                <a:gd name="connsiteY1" fmla="*/ 0 h 2524259"/>
                <a:gd name="connsiteX2" fmla="*/ 5131355 w 5453451"/>
                <a:gd name="connsiteY2" fmla="*/ 2524259 h 2524259"/>
                <a:gd name="connsiteX3" fmla="*/ 0 w 5453451"/>
                <a:gd name="connsiteY3" fmla="*/ 2524259 h 2524259"/>
                <a:gd name="connsiteX4" fmla="*/ 0 w 5453451"/>
                <a:gd name="connsiteY4" fmla="*/ 94269 h 2524259"/>
                <a:gd name="connsiteX0" fmla="*/ 0 w 5453451"/>
                <a:gd name="connsiteY0" fmla="*/ 94269 h 2581588"/>
                <a:gd name="connsiteX1" fmla="*/ 5453451 w 5453451"/>
                <a:gd name="connsiteY1" fmla="*/ 0 h 2581588"/>
                <a:gd name="connsiteX2" fmla="*/ 5146626 w 5453451"/>
                <a:gd name="connsiteY2" fmla="*/ 2581588 h 2581588"/>
                <a:gd name="connsiteX3" fmla="*/ 0 w 5453451"/>
                <a:gd name="connsiteY3" fmla="*/ 2524259 h 2581588"/>
                <a:gd name="connsiteX4" fmla="*/ 0 w 5453451"/>
                <a:gd name="connsiteY4" fmla="*/ 94269 h 2581588"/>
                <a:gd name="connsiteX0" fmla="*/ 2127925 w 5453451"/>
                <a:gd name="connsiteY0" fmla="*/ 0 h 2740826"/>
                <a:gd name="connsiteX1" fmla="*/ 5453451 w 5453451"/>
                <a:gd name="connsiteY1" fmla="*/ 159238 h 2740826"/>
                <a:gd name="connsiteX2" fmla="*/ 5146626 w 5453451"/>
                <a:gd name="connsiteY2" fmla="*/ 2740826 h 2740826"/>
                <a:gd name="connsiteX3" fmla="*/ 0 w 5453451"/>
                <a:gd name="connsiteY3" fmla="*/ 2683497 h 2740826"/>
                <a:gd name="connsiteX4" fmla="*/ 2127925 w 5453451"/>
                <a:gd name="connsiteY4" fmla="*/ 0 h 2740826"/>
                <a:gd name="connsiteX0" fmla="*/ 362089 w 5453451"/>
                <a:gd name="connsiteY0" fmla="*/ 0 h 2820890"/>
                <a:gd name="connsiteX1" fmla="*/ 5453451 w 5453451"/>
                <a:gd name="connsiteY1" fmla="*/ 239302 h 2820890"/>
                <a:gd name="connsiteX2" fmla="*/ 5146626 w 5453451"/>
                <a:gd name="connsiteY2" fmla="*/ 2820890 h 2820890"/>
                <a:gd name="connsiteX3" fmla="*/ 0 w 5453451"/>
                <a:gd name="connsiteY3" fmla="*/ 2763561 h 2820890"/>
                <a:gd name="connsiteX4" fmla="*/ 362089 w 5453451"/>
                <a:gd name="connsiteY4" fmla="*/ 0 h 2820890"/>
                <a:gd name="connsiteX0" fmla="*/ 362089 w 5226945"/>
                <a:gd name="connsiteY0" fmla="*/ 0 h 2820890"/>
                <a:gd name="connsiteX1" fmla="*/ 5226945 w 5226945"/>
                <a:gd name="connsiteY1" fmla="*/ 644730 h 2820890"/>
                <a:gd name="connsiteX2" fmla="*/ 5146626 w 5226945"/>
                <a:gd name="connsiteY2" fmla="*/ 2820890 h 2820890"/>
                <a:gd name="connsiteX3" fmla="*/ 0 w 5226945"/>
                <a:gd name="connsiteY3" fmla="*/ 2763561 h 2820890"/>
                <a:gd name="connsiteX4" fmla="*/ 362089 w 5226945"/>
                <a:gd name="connsiteY4" fmla="*/ 0 h 2820890"/>
                <a:gd name="connsiteX0" fmla="*/ 362089 w 5487585"/>
                <a:gd name="connsiteY0" fmla="*/ 0 h 2820890"/>
                <a:gd name="connsiteX1" fmla="*/ 5487585 w 5487585"/>
                <a:gd name="connsiteY1" fmla="*/ 232327 h 2820890"/>
                <a:gd name="connsiteX2" fmla="*/ 5146626 w 5487585"/>
                <a:gd name="connsiteY2" fmla="*/ 2820890 h 2820890"/>
                <a:gd name="connsiteX3" fmla="*/ 0 w 5487585"/>
                <a:gd name="connsiteY3" fmla="*/ 2763561 h 2820890"/>
                <a:gd name="connsiteX4" fmla="*/ 362089 w 5487585"/>
                <a:gd name="connsiteY4" fmla="*/ 0 h 2820890"/>
                <a:gd name="connsiteX0" fmla="*/ 335675 w 5487585"/>
                <a:gd name="connsiteY0" fmla="*/ 0 h 2602141"/>
                <a:gd name="connsiteX1" fmla="*/ 5487585 w 5487585"/>
                <a:gd name="connsiteY1" fmla="*/ 13578 h 2602141"/>
                <a:gd name="connsiteX2" fmla="*/ 5146626 w 5487585"/>
                <a:gd name="connsiteY2" fmla="*/ 2602141 h 2602141"/>
                <a:gd name="connsiteX3" fmla="*/ 0 w 5487585"/>
                <a:gd name="connsiteY3" fmla="*/ 2544812 h 2602141"/>
                <a:gd name="connsiteX4" fmla="*/ 335675 w 5487585"/>
                <a:gd name="connsiteY4" fmla="*/ 0 h 260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585" h="2602141">
                  <a:moveTo>
                    <a:pt x="335675" y="0"/>
                  </a:moveTo>
                  <a:lnTo>
                    <a:pt x="5487585" y="13578"/>
                  </a:lnTo>
                  <a:lnTo>
                    <a:pt x="5146626" y="2602141"/>
                  </a:lnTo>
                  <a:lnTo>
                    <a:pt x="0" y="2544812"/>
                  </a:lnTo>
                  <a:lnTo>
                    <a:pt x="3356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EE78848-4935-4AD8-A42D-77C407C2C860}"/>
                </a:ext>
              </a:extLst>
            </p:cNvPr>
            <p:cNvCxnSpPr>
              <a:cxnSpLocks/>
            </p:cNvCxnSpPr>
            <p:nvPr/>
          </p:nvCxnSpPr>
          <p:spPr>
            <a:xfrm>
              <a:off x="7132220" y="3592989"/>
              <a:ext cx="402346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A39A7D-9C61-444C-BFD8-A39C965E0ED8}"/>
                </a:ext>
              </a:extLst>
            </p:cNvPr>
            <p:cNvSpPr txBox="1"/>
            <p:nvPr/>
          </p:nvSpPr>
          <p:spPr>
            <a:xfrm>
              <a:off x="7789919" y="2228671"/>
              <a:ext cx="2013582" cy="1200329"/>
            </a:xfrm>
            <a:prstGeom prst="rect">
              <a:avLst/>
            </a:prstGeom>
            <a:noFill/>
          </p:spPr>
          <p:txBody>
            <a:bodyPr wrap="square">
              <a:spAutoFit/>
            </a:bodyPr>
            <a:lstStyle/>
            <a:p>
              <a:r>
                <a:rPr lang="en-US" dirty="0">
                  <a:solidFill>
                    <a:schemeClr val="bg1"/>
                  </a:solidFill>
                </a:rPr>
                <a:t>The best time            to get a policy             is when you're healthy or young.</a:t>
              </a:r>
            </a:p>
          </p:txBody>
        </p:sp>
        <p:pic>
          <p:nvPicPr>
            <p:cNvPr id="11" name="Graphic 10" descr="Alarm clock outline">
              <a:extLst>
                <a:ext uri="{FF2B5EF4-FFF2-40B4-BE49-F238E27FC236}">
                  <a16:creationId xmlns:a16="http://schemas.microsoft.com/office/drawing/2014/main" id="{9D444398-E30D-4C4C-B2D1-7CC556968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6220" y="2646731"/>
              <a:ext cx="793699" cy="793699"/>
            </a:xfrm>
            <a:prstGeom prst="rect">
              <a:avLst/>
            </a:prstGeom>
          </p:spPr>
        </p:pic>
      </p:grpSp>
      <p:sp>
        <p:nvSpPr>
          <p:cNvPr id="2" name="TextBox 1">
            <a:extLst>
              <a:ext uri="{FF2B5EF4-FFF2-40B4-BE49-F238E27FC236}">
                <a16:creationId xmlns:a16="http://schemas.microsoft.com/office/drawing/2014/main" id="{822F751F-436B-4944-8691-0B92B23CAF46}"/>
              </a:ext>
            </a:extLst>
          </p:cNvPr>
          <p:cNvSpPr txBox="1"/>
          <p:nvPr/>
        </p:nvSpPr>
        <p:spPr>
          <a:xfrm>
            <a:off x="497771" y="2393619"/>
            <a:ext cx="5314305" cy="1569660"/>
          </a:xfrm>
          <a:prstGeom prst="rect">
            <a:avLst/>
          </a:prstGeom>
          <a:noFill/>
        </p:spPr>
        <p:txBody>
          <a:bodyPr wrap="square">
            <a:spAutoFit/>
          </a:bodyPr>
          <a:lstStyle/>
          <a:p>
            <a:r>
              <a:rPr lang="en-US" sz="4800" b="1" dirty="0">
                <a:latin typeface="Arial" panose="020B0604020202020204" pitchFamily="34" charset="0"/>
                <a:cs typeface="Times New Roman" panose="02020603050405020304" pitchFamily="18" charset="0"/>
              </a:rPr>
              <a:t>I’m strong </a:t>
            </a:r>
          </a:p>
          <a:p>
            <a:r>
              <a:rPr lang="en-US" sz="4800" b="1" dirty="0">
                <a:latin typeface="Arial" panose="020B0604020202020204" pitchFamily="34" charset="0"/>
                <a:cs typeface="Times New Roman" panose="02020603050405020304" pitchFamily="18" charset="0"/>
              </a:rPr>
              <a:t>and healthy.</a:t>
            </a:r>
          </a:p>
        </p:txBody>
      </p:sp>
      <p:sp>
        <p:nvSpPr>
          <p:cNvPr id="17" name="Oval 16">
            <a:extLst>
              <a:ext uri="{FF2B5EF4-FFF2-40B4-BE49-F238E27FC236}">
                <a16:creationId xmlns:a16="http://schemas.microsoft.com/office/drawing/2014/main" id="{02989E3D-BE82-4FE1-8DF7-CD630940B4E9}"/>
              </a:ext>
            </a:extLst>
          </p:cNvPr>
          <p:cNvSpPr/>
          <p:nvPr/>
        </p:nvSpPr>
        <p:spPr>
          <a:xfrm>
            <a:off x="10889124" y="4701218"/>
            <a:ext cx="815440" cy="282187"/>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4410FFC-06F2-4865-B1E3-BF37B4C0E15E}"/>
              </a:ext>
            </a:extLst>
          </p:cNvPr>
          <p:cNvSpPr/>
          <p:nvPr/>
        </p:nvSpPr>
        <p:spPr>
          <a:xfrm>
            <a:off x="8873878" y="5307770"/>
            <a:ext cx="901410" cy="344053"/>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D4EC78F-6B71-4769-B992-D5CED0FAADE0}"/>
              </a:ext>
            </a:extLst>
          </p:cNvPr>
          <p:cNvSpPr/>
          <p:nvPr/>
        </p:nvSpPr>
        <p:spPr>
          <a:xfrm rot="188120">
            <a:off x="8156338" y="4579284"/>
            <a:ext cx="2810879" cy="282187"/>
          </a:xfrm>
          <a:prstGeom prst="rect">
            <a:avLst/>
          </a:prstGeom>
          <a:gradFill flip="none" rotWithShape="1">
            <a:gsLst>
              <a:gs pos="100000">
                <a:schemeClr val="tx2">
                  <a:alpha val="0"/>
                </a:schemeClr>
              </a:gs>
              <a:gs pos="13000">
                <a:schemeClr val="tx2">
                  <a:alpha val="47000"/>
                </a:schemeClr>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AD5AEF1-97C5-436F-93EC-78C46C16CE1D}"/>
              </a:ext>
            </a:extLst>
          </p:cNvPr>
          <p:cNvPicPr>
            <a:picLocks noChangeAspect="1"/>
          </p:cNvPicPr>
          <p:nvPr/>
        </p:nvPicPr>
        <p:blipFill>
          <a:blip r:embed="rId5">
            <a:extLst>
              <a:ext uri="{28A0092B-C50C-407E-A947-70E740481C1C}">
                <a14:useLocalDpi xmlns:a14="http://schemas.microsoft.com/office/drawing/2010/main" val="0"/>
              </a:ext>
            </a:extLst>
          </a:blip>
          <a:srcRect l="10508" r="10508"/>
          <a:stretch/>
        </p:blipFill>
        <p:spPr>
          <a:xfrm>
            <a:off x="7583633" y="2211399"/>
            <a:ext cx="4490086" cy="3942443"/>
          </a:xfrm>
          <a:prstGeom prst="rect">
            <a:avLst/>
          </a:prstGeom>
        </p:spPr>
      </p:pic>
    </p:spTree>
    <p:extLst>
      <p:ext uri="{BB962C8B-B14F-4D97-AF65-F5344CB8AC3E}">
        <p14:creationId xmlns:p14="http://schemas.microsoft.com/office/powerpoint/2010/main" val="144187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DB54635-D643-483A-8D5C-53BC248C222C}"/>
              </a:ext>
            </a:extLst>
          </p:cNvPr>
          <p:cNvGrpSpPr/>
          <p:nvPr/>
        </p:nvGrpSpPr>
        <p:grpSpPr>
          <a:xfrm>
            <a:off x="5520279" y="1442239"/>
            <a:ext cx="6091476" cy="3653482"/>
            <a:chOff x="5520279" y="1396519"/>
            <a:chExt cx="6091476" cy="3653482"/>
          </a:xfrm>
        </p:grpSpPr>
        <p:grpSp>
          <p:nvGrpSpPr>
            <p:cNvPr id="18" name="Group 17">
              <a:extLst>
                <a:ext uri="{FF2B5EF4-FFF2-40B4-BE49-F238E27FC236}">
                  <a16:creationId xmlns:a16="http://schemas.microsoft.com/office/drawing/2014/main" id="{FFE217EF-19CE-448D-AA9D-16D984E8F728}"/>
                </a:ext>
              </a:extLst>
            </p:cNvPr>
            <p:cNvGrpSpPr/>
            <p:nvPr/>
          </p:nvGrpSpPr>
          <p:grpSpPr>
            <a:xfrm>
              <a:off x="5520279" y="2227532"/>
              <a:ext cx="6071707" cy="2205222"/>
              <a:chOff x="5200239" y="2227532"/>
              <a:chExt cx="6071707" cy="2205222"/>
            </a:xfrm>
          </p:grpSpPr>
          <p:sp>
            <p:nvSpPr>
              <p:cNvPr id="11" name="Rectangle 75">
                <a:extLst>
                  <a:ext uri="{FF2B5EF4-FFF2-40B4-BE49-F238E27FC236}">
                    <a16:creationId xmlns:a16="http://schemas.microsoft.com/office/drawing/2014/main" id="{5265BBBD-B0F2-4FD8-9451-97C380FAE789}"/>
                  </a:ext>
                </a:extLst>
              </p:cNvPr>
              <p:cNvSpPr/>
              <p:nvPr/>
            </p:nvSpPr>
            <p:spPr>
              <a:xfrm rot="21186887">
                <a:off x="5200239" y="2227532"/>
                <a:ext cx="6071707" cy="2205222"/>
              </a:xfrm>
              <a:custGeom>
                <a:avLst/>
                <a:gdLst>
                  <a:gd name="connsiteX0" fmla="*/ 0 w 5131355"/>
                  <a:gd name="connsiteY0" fmla="*/ 0 h 2429990"/>
                  <a:gd name="connsiteX1" fmla="*/ 5131355 w 5131355"/>
                  <a:gd name="connsiteY1" fmla="*/ 0 h 2429990"/>
                  <a:gd name="connsiteX2" fmla="*/ 5131355 w 5131355"/>
                  <a:gd name="connsiteY2" fmla="*/ 2429990 h 2429990"/>
                  <a:gd name="connsiteX3" fmla="*/ 0 w 5131355"/>
                  <a:gd name="connsiteY3" fmla="*/ 2429990 h 2429990"/>
                  <a:gd name="connsiteX4" fmla="*/ 0 w 5131355"/>
                  <a:gd name="connsiteY4" fmla="*/ 0 h 2429990"/>
                  <a:gd name="connsiteX0" fmla="*/ 0 w 5453451"/>
                  <a:gd name="connsiteY0" fmla="*/ 94269 h 2524259"/>
                  <a:gd name="connsiteX1" fmla="*/ 5453451 w 5453451"/>
                  <a:gd name="connsiteY1" fmla="*/ 0 h 2524259"/>
                  <a:gd name="connsiteX2" fmla="*/ 5131355 w 5453451"/>
                  <a:gd name="connsiteY2" fmla="*/ 2524259 h 2524259"/>
                  <a:gd name="connsiteX3" fmla="*/ 0 w 5453451"/>
                  <a:gd name="connsiteY3" fmla="*/ 2524259 h 2524259"/>
                  <a:gd name="connsiteX4" fmla="*/ 0 w 5453451"/>
                  <a:gd name="connsiteY4" fmla="*/ 94269 h 2524259"/>
                  <a:gd name="connsiteX0" fmla="*/ 0 w 5453451"/>
                  <a:gd name="connsiteY0" fmla="*/ 94269 h 2581588"/>
                  <a:gd name="connsiteX1" fmla="*/ 5453451 w 5453451"/>
                  <a:gd name="connsiteY1" fmla="*/ 0 h 2581588"/>
                  <a:gd name="connsiteX2" fmla="*/ 5146626 w 5453451"/>
                  <a:gd name="connsiteY2" fmla="*/ 2581588 h 2581588"/>
                  <a:gd name="connsiteX3" fmla="*/ 0 w 5453451"/>
                  <a:gd name="connsiteY3" fmla="*/ 2524259 h 2581588"/>
                  <a:gd name="connsiteX4" fmla="*/ 0 w 5453451"/>
                  <a:gd name="connsiteY4" fmla="*/ 94269 h 2581588"/>
                  <a:gd name="connsiteX0" fmla="*/ 2127925 w 5453451"/>
                  <a:gd name="connsiteY0" fmla="*/ 0 h 2740826"/>
                  <a:gd name="connsiteX1" fmla="*/ 5453451 w 5453451"/>
                  <a:gd name="connsiteY1" fmla="*/ 159238 h 2740826"/>
                  <a:gd name="connsiteX2" fmla="*/ 5146626 w 5453451"/>
                  <a:gd name="connsiteY2" fmla="*/ 2740826 h 2740826"/>
                  <a:gd name="connsiteX3" fmla="*/ 0 w 5453451"/>
                  <a:gd name="connsiteY3" fmla="*/ 2683497 h 2740826"/>
                  <a:gd name="connsiteX4" fmla="*/ 2127925 w 5453451"/>
                  <a:gd name="connsiteY4" fmla="*/ 0 h 2740826"/>
                  <a:gd name="connsiteX0" fmla="*/ 362089 w 5453451"/>
                  <a:gd name="connsiteY0" fmla="*/ 0 h 2820890"/>
                  <a:gd name="connsiteX1" fmla="*/ 5453451 w 5453451"/>
                  <a:gd name="connsiteY1" fmla="*/ 239302 h 2820890"/>
                  <a:gd name="connsiteX2" fmla="*/ 5146626 w 5453451"/>
                  <a:gd name="connsiteY2" fmla="*/ 2820890 h 2820890"/>
                  <a:gd name="connsiteX3" fmla="*/ 0 w 5453451"/>
                  <a:gd name="connsiteY3" fmla="*/ 2763561 h 2820890"/>
                  <a:gd name="connsiteX4" fmla="*/ 362089 w 5453451"/>
                  <a:gd name="connsiteY4" fmla="*/ 0 h 2820890"/>
                  <a:gd name="connsiteX0" fmla="*/ 362089 w 5226945"/>
                  <a:gd name="connsiteY0" fmla="*/ 0 h 2820890"/>
                  <a:gd name="connsiteX1" fmla="*/ 5226945 w 5226945"/>
                  <a:gd name="connsiteY1" fmla="*/ 644730 h 2820890"/>
                  <a:gd name="connsiteX2" fmla="*/ 5146626 w 5226945"/>
                  <a:gd name="connsiteY2" fmla="*/ 2820890 h 2820890"/>
                  <a:gd name="connsiteX3" fmla="*/ 0 w 5226945"/>
                  <a:gd name="connsiteY3" fmla="*/ 2763561 h 2820890"/>
                  <a:gd name="connsiteX4" fmla="*/ 362089 w 5226945"/>
                  <a:gd name="connsiteY4" fmla="*/ 0 h 2820890"/>
                  <a:gd name="connsiteX0" fmla="*/ 362089 w 5487585"/>
                  <a:gd name="connsiteY0" fmla="*/ 0 h 2820890"/>
                  <a:gd name="connsiteX1" fmla="*/ 5487585 w 5487585"/>
                  <a:gd name="connsiteY1" fmla="*/ 232327 h 2820890"/>
                  <a:gd name="connsiteX2" fmla="*/ 5146626 w 5487585"/>
                  <a:gd name="connsiteY2" fmla="*/ 2820890 h 2820890"/>
                  <a:gd name="connsiteX3" fmla="*/ 0 w 5487585"/>
                  <a:gd name="connsiteY3" fmla="*/ 2763561 h 2820890"/>
                  <a:gd name="connsiteX4" fmla="*/ 362089 w 5487585"/>
                  <a:gd name="connsiteY4" fmla="*/ 0 h 2820890"/>
                  <a:gd name="connsiteX0" fmla="*/ 335675 w 5487585"/>
                  <a:gd name="connsiteY0" fmla="*/ 0 h 2602141"/>
                  <a:gd name="connsiteX1" fmla="*/ 5487585 w 5487585"/>
                  <a:gd name="connsiteY1" fmla="*/ 13578 h 2602141"/>
                  <a:gd name="connsiteX2" fmla="*/ 5146626 w 5487585"/>
                  <a:gd name="connsiteY2" fmla="*/ 2602141 h 2602141"/>
                  <a:gd name="connsiteX3" fmla="*/ 0 w 5487585"/>
                  <a:gd name="connsiteY3" fmla="*/ 2544812 h 2602141"/>
                  <a:gd name="connsiteX4" fmla="*/ 335675 w 5487585"/>
                  <a:gd name="connsiteY4" fmla="*/ 0 h 260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585" h="2602141">
                    <a:moveTo>
                      <a:pt x="335675" y="0"/>
                    </a:moveTo>
                    <a:lnTo>
                      <a:pt x="5487585" y="13578"/>
                    </a:lnTo>
                    <a:lnTo>
                      <a:pt x="5146626" y="2602141"/>
                    </a:lnTo>
                    <a:lnTo>
                      <a:pt x="0" y="2544812"/>
                    </a:lnTo>
                    <a:lnTo>
                      <a:pt x="33567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CDCA37-72DB-4716-A645-05EC561691D8}"/>
                  </a:ext>
                </a:extLst>
              </p:cNvPr>
              <p:cNvSpPr txBox="1"/>
              <p:nvPr/>
            </p:nvSpPr>
            <p:spPr>
              <a:xfrm>
                <a:off x="5812076" y="2720064"/>
                <a:ext cx="1785043" cy="1477328"/>
              </a:xfrm>
              <a:prstGeom prst="rect">
                <a:avLst/>
              </a:prstGeom>
              <a:noFill/>
            </p:spPr>
            <p:txBody>
              <a:bodyPr wrap="square">
                <a:spAutoFit/>
              </a:bodyPr>
              <a:lstStyle/>
              <a:p>
                <a:r>
                  <a:rPr lang="en-US" sz="1800" dirty="0">
                    <a:solidFill>
                      <a:schemeClr val="tx2"/>
                    </a:solidFill>
                    <a:effectLst/>
                    <a:latin typeface="+mj-lt"/>
                    <a:ea typeface="Calibri" panose="020F0502020204030204" pitchFamily="34" charset="0"/>
                    <a:cs typeface="Times New Roman" panose="02020603050405020304" pitchFamily="18" charset="0"/>
                  </a:rPr>
                  <a:t>Planning for           the unknown protects your loved ones  and their future.</a:t>
                </a:r>
                <a:endParaRPr lang="en-US" dirty="0">
                  <a:solidFill>
                    <a:schemeClr val="tx2"/>
                  </a:solidFill>
                  <a:latin typeface="+mj-lt"/>
                </a:endParaRPr>
              </a:p>
            </p:txBody>
          </p:sp>
        </p:grpSp>
        <p:grpSp>
          <p:nvGrpSpPr>
            <p:cNvPr id="17" name="Group 16">
              <a:extLst>
                <a:ext uri="{FF2B5EF4-FFF2-40B4-BE49-F238E27FC236}">
                  <a16:creationId xmlns:a16="http://schemas.microsoft.com/office/drawing/2014/main" id="{DBE6E0BD-B7B2-4F39-B14B-0267240A7D24}"/>
                </a:ext>
              </a:extLst>
            </p:cNvPr>
            <p:cNvGrpSpPr/>
            <p:nvPr/>
          </p:nvGrpSpPr>
          <p:grpSpPr>
            <a:xfrm>
              <a:off x="7761481" y="1396519"/>
              <a:ext cx="3850274" cy="3653482"/>
              <a:chOff x="5201161" y="1602259"/>
              <a:chExt cx="3850274" cy="3653482"/>
            </a:xfrm>
          </p:grpSpPr>
          <p:sp>
            <p:nvSpPr>
              <p:cNvPr id="15" name="Oval 14">
                <a:extLst>
                  <a:ext uri="{FF2B5EF4-FFF2-40B4-BE49-F238E27FC236}">
                    <a16:creationId xmlns:a16="http://schemas.microsoft.com/office/drawing/2014/main" id="{AE865330-13B3-41AF-B016-CDCC71FAEDFC}"/>
                  </a:ext>
                </a:extLst>
              </p:cNvPr>
              <p:cNvSpPr/>
              <p:nvPr/>
            </p:nvSpPr>
            <p:spPr>
              <a:xfrm>
                <a:off x="6096000" y="4739315"/>
                <a:ext cx="2142941" cy="344053"/>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2CA91FD-C84E-41E6-8C7D-46D357716310}"/>
                  </a:ext>
                </a:extLst>
              </p:cNvPr>
              <p:cNvGrpSpPr/>
              <p:nvPr/>
            </p:nvGrpSpPr>
            <p:grpSpPr>
              <a:xfrm>
                <a:off x="5201161" y="1602259"/>
                <a:ext cx="3850274" cy="3653482"/>
                <a:chOff x="5577931" y="1602259"/>
                <a:chExt cx="3850274" cy="3653482"/>
              </a:xfrm>
            </p:grpSpPr>
            <p:pic>
              <p:nvPicPr>
                <p:cNvPr id="10" name="Picture 9">
                  <a:extLst>
                    <a:ext uri="{FF2B5EF4-FFF2-40B4-BE49-F238E27FC236}">
                      <a16:creationId xmlns:a16="http://schemas.microsoft.com/office/drawing/2014/main" id="{6841B998-AFB8-40C2-8431-8EF05FA04A2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9000"/>
                          </a14:imgEffect>
                        </a14:imgLayer>
                      </a14:imgProps>
                    </a:ext>
                    <a:ext uri="{28A0092B-C50C-407E-A947-70E740481C1C}">
                      <a14:useLocalDpi xmlns:a14="http://schemas.microsoft.com/office/drawing/2010/main" val="0"/>
                    </a:ext>
                  </a:extLst>
                </a:blip>
                <a:stretch>
                  <a:fillRect/>
                </a:stretch>
              </p:blipFill>
              <p:spPr>
                <a:xfrm>
                  <a:off x="5577931" y="1602259"/>
                  <a:ext cx="3850274" cy="3653482"/>
                </a:xfrm>
                <a:prstGeom prst="rect">
                  <a:avLst/>
                </a:prstGeom>
              </p:spPr>
            </p:pic>
            <p:pic>
              <p:nvPicPr>
                <p:cNvPr id="13" name="Graphic 12" descr="Man with baby outline">
                  <a:extLst>
                    <a:ext uri="{FF2B5EF4-FFF2-40B4-BE49-F238E27FC236}">
                      <a16:creationId xmlns:a16="http://schemas.microsoft.com/office/drawing/2014/main" id="{3D3E622F-B87A-4D02-8445-27ADB9BF85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191" y="2922951"/>
                  <a:ext cx="1012098" cy="1012098"/>
                </a:xfrm>
                <a:prstGeom prst="rect">
                  <a:avLst/>
                </a:prstGeom>
              </p:spPr>
            </p:pic>
          </p:grpSp>
        </p:grpSp>
      </p:grpSp>
      <p:sp>
        <p:nvSpPr>
          <p:cNvPr id="2" name="TextBox 1">
            <a:extLst>
              <a:ext uri="{FF2B5EF4-FFF2-40B4-BE49-F238E27FC236}">
                <a16:creationId xmlns:a16="http://schemas.microsoft.com/office/drawing/2014/main" id="{8949C9EC-9F81-4CA3-96F7-7C0ECC6D9975}"/>
              </a:ext>
            </a:extLst>
          </p:cNvPr>
          <p:cNvSpPr txBox="1"/>
          <p:nvPr/>
        </p:nvSpPr>
        <p:spPr>
          <a:xfrm>
            <a:off x="497771" y="2372126"/>
            <a:ext cx="5314305" cy="1569660"/>
          </a:xfrm>
          <a:prstGeom prst="rect">
            <a:avLst/>
          </a:prstGeom>
          <a:noFill/>
        </p:spPr>
        <p:txBody>
          <a:bodyPr wrap="square">
            <a:spAutoFit/>
          </a:bodyPr>
          <a:lstStyle/>
          <a:p>
            <a:r>
              <a:rPr lang="en-US" sz="4800" b="1" dirty="0">
                <a:latin typeface="Arial" panose="020B0604020202020204" pitchFamily="34" charset="0"/>
                <a:cs typeface="Times New Roman" panose="02020603050405020304" pitchFamily="18" charset="0"/>
              </a:rPr>
              <a:t>I’ll get to it eventually.</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30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0830ADC-E640-45A3-B37C-B2A4BF848E40}"/>
              </a:ext>
            </a:extLst>
          </p:cNvPr>
          <p:cNvGrpSpPr/>
          <p:nvPr/>
        </p:nvGrpSpPr>
        <p:grpSpPr>
          <a:xfrm>
            <a:off x="2022524" y="944197"/>
            <a:ext cx="8146953" cy="5227254"/>
            <a:chOff x="2087716" y="1005841"/>
            <a:chExt cx="8146953" cy="5227254"/>
          </a:xfrm>
        </p:grpSpPr>
        <p:sp>
          <p:nvSpPr>
            <p:cNvPr id="2" name="Oval 1">
              <a:extLst>
                <a:ext uri="{FF2B5EF4-FFF2-40B4-BE49-F238E27FC236}">
                  <a16:creationId xmlns:a16="http://schemas.microsoft.com/office/drawing/2014/main" id="{1950E5D7-65CE-4C72-9E80-54753273B816}"/>
                </a:ext>
              </a:extLst>
            </p:cNvPr>
            <p:cNvSpPr/>
            <p:nvPr/>
          </p:nvSpPr>
          <p:spPr>
            <a:xfrm>
              <a:off x="4088563" y="1557686"/>
              <a:ext cx="4139118" cy="4139119"/>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A97D4EFD-067E-47D7-A040-20E1877942B7}"/>
                </a:ext>
              </a:extLst>
            </p:cNvPr>
            <p:cNvGrpSpPr/>
            <p:nvPr/>
          </p:nvGrpSpPr>
          <p:grpSpPr>
            <a:xfrm>
              <a:off x="2087716" y="3036031"/>
              <a:ext cx="2394584" cy="615631"/>
              <a:chOff x="1516715" y="2471516"/>
              <a:chExt cx="2750817" cy="707216"/>
            </a:xfrm>
          </p:grpSpPr>
          <p:sp>
            <p:nvSpPr>
              <p:cNvPr id="56" name="Oval 55">
                <a:extLst>
                  <a:ext uri="{FF2B5EF4-FFF2-40B4-BE49-F238E27FC236}">
                    <a16:creationId xmlns:a16="http://schemas.microsoft.com/office/drawing/2014/main" id="{FD769788-E6CE-412D-84F7-156840D1B6D4}"/>
                  </a:ext>
                </a:extLst>
              </p:cNvPr>
              <p:cNvSpPr/>
              <p:nvPr/>
            </p:nvSpPr>
            <p:spPr>
              <a:xfrm>
                <a:off x="3560316" y="2471516"/>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6B3B0B-D31D-4CF2-889F-3A4039663E82}"/>
                  </a:ext>
                </a:extLst>
              </p:cNvPr>
              <p:cNvSpPr txBox="1"/>
              <p:nvPr/>
            </p:nvSpPr>
            <p:spPr>
              <a:xfrm>
                <a:off x="1516715" y="2585059"/>
                <a:ext cx="2074229" cy="480131"/>
              </a:xfrm>
              <a:prstGeom prst="rect">
                <a:avLst/>
              </a:prstGeom>
              <a:noFill/>
            </p:spPr>
            <p:txBody>
              <a:bodyPr wrap="square">
                <a:spAutoFit/>
              </a:bodyPr>
              <a:lstStyle/>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Family income replacement</a:t>
                </a:r>
              </a:p>
            </p:txBody>
          </p:sp>
          <p:pic>
            <p:nvPicPr>
              <p:cNvPr id="13" name="Graphic 12" descr="Money outline">
                <a:extLst>
                  <a:ext uri="{FF2B5EF4-FFF2-40B4-BE49-F238E27FC236}">
                    <a16:creationId xmlns:a16="http://schemas.microsoft.com/office/drawing/2014/main" id="{1FEC3468-528D-43D1-AE29-3FC6BE15E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443" y="2564520"/>
                <a:ext cx="521208" cy="521208"/>
              </a:xfrm>
              <a:prstGeom prst="rect">
                <a:avLst/>
              </a:prstGeom>
            </p:spPr>
          </p:pic>
        </p:grpSp>
        <p:grpSp>
          <p:nvGrpSpPr>
            <p:cNvPr id="26" name="Group 25">
              <a:extLst>
                <a:ext uri="{FF2B5EF4-FFF2-40B4-BE49-F238E27FC236}">
                  <a16:creationId xmlns:a16="http://schemas.microsoft.com/office/drawing/2014/main" id="{F8639770-3B11-4426-B548-5C9E764A9112}"/>
                </a:ext>
              </a:extLst>
            </p:cNvPr>
            <p:cNvGrpSpPr/>
            <p:nvPr/>
          </p:nvGrpSpPr>
          <p:grpSpPr>
            <a:xfrm>
              <a:off x="2717224" y="1731699"/>
              <a:ext cx="2381443" cy="615631"/>
              <a:chOff x="2344678" y="1352783"/>
              <a:chExt cx="2735722" cy="707216"/>
            </a:xfrm>
          </p:grpSpPr>
          <p:sp>
            <p:nvSpPr>
              <p:cNvPr id="53" name="Oval 52">
                <a:extLst>
                  <a:ext uri="{FF2B5EF4-FFF2-40B4-BE49-F238E27FC236}">
                    <a16:creationId xmlns:a16="http://schemas.microsoft.com/office/drawing/2014/main" id="{14CDC436-3A9F-4D91-A738-8AAA219252B0}"/>
                  </a:ext>
                </a:extLst>
              </p:cNvPr>
              <p:cNvSpPr/>
              <p:nvPr/>
            </p:nvSpPr>
            <p:spPr>
              <a:xfrm>
                <a:off x="4373184" y="1352783"/>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E6516-379C-45C7-84CA-6CADD2FED72C}"/>
                  </a:ext>
                </a:extLst>
              </p:cNvPr>
              <p:cNvSpPr txBox="1"/>
              <p:nvPr/>
            </p:nvSpPr>
            <p:spPr>
              <a:xfrm>
                <a:off x="2344678" y="1466326"/>
                <a:ext cx="2142017" cy="480131"/>
              </a:xfrm>
              <a:prstGeom prst="rect">
                <a:avLst/>
              </a:prstGeom>
              <a:noFill/>
            </p:spPr>
            <p:txBody>
              <a:bodyPr wrap="square">
                <a:spAutoFit/>
              </a:bodyPr>
              <a:lstStyle/>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Mortgage </a:t>
                </a:r>
              </a:p>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protection</a:t>
                </a:r>
              </a:p>
            </p:txBody>
          </p:sp>
          <p:pic>
            <p:nvPicPr>
              <p:cNvPr id="15" name="Graphic 14" descr="House outline">
                <a:extLst>
                  <a:ext uri="{FF2B5EF4-FFF2-40B4-BE49-F238E27FC236}">
                    <a16:creationId xmlns:a16="http://schemas.microsoft.com/office/drawing/2014/main" id="{8AB82BE8-07C3-4CEB-A8C5-05C99A42A9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940" y="1445787"/>
                <a:ext cx="521208" cy="521208"/>
              </a:xfrm>
              <a:prstGeom prst="rect">
                <a:avLst/>
              </a:prstGeom>
            </p:spPr>
          </p:pic>
        </p:grpSp>
        <p:grpSp>
          <p:nvGrpSpPr>
            <p:cNvPr id="28" name="Group 27">
              <a:extLst>
                <a:ext uri="{FF2B5EF4-FFF2-40B4-BE49-F238E27FC236}">
                  <a16:creationId xmlns:a16="http://schemas.microsoft.com/office/drawing/2014/main" id="{F7BDB602-321D-46F5-8837-C23B42930A27}"/>
                </a:ext>
              </a:extLst>
            </p:cNvPr>
            <p:cNvGrpSpPr/>
            <p:nvPr/>
          </p:nvGrpSpPr>
          <p:grpSpPr>
            <a:xfrm>
              <a:off x="5255885" y="1005841"/>
              <a:ext cx="1809695" cy="914246"/>
              <a:chOff x="5108607" y="618695"/>
              <a:chExt cx="2078917" cy="1050255"/>
            </a:xfrm>
          </p:grpSpPr>
          <p:sp>
            <p:nvSpPr>
              <p:cNvPr id="20" name="Oval 19">
                <a:extLst>
                  <a:ext uri="{FF2B5EF4-FFF2-40B4-BE49-F238E27FC236}">
                    <a16:creationId xmlns:a16="http://schemas.microsoft.com/office/drawing/2014/main" id="{40F706BC-301D-4A1B-909B-52A94EED2AAC}"/>
                  </a:ext>
                </a:extLst>
              </p:cNvPr>
              <p:cNvSpPr/>
              <p:nvPr/>
            </p:nvSpPr>
            <p:spPr>
              <a:xfrm>
                <a:off x="5768197" y="961734"/>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FFD9E9-3572-424D-92CE-847AC79F71D8}"/>
                  </a:ext>
                </a:extLst>
              </p:cNvPr>
              <p:cNvSpPr txBox="1"/>
              <p:nvPr/>
            </p:nvSpPr>
            <p:spPr>
              <a:xfrm>
                <a:off x="5108607" y="618695"/>
                <a:ext cx="2078917"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Children’s </a:t>
                </a:r>
              </a:p>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education</a:t>
                </a:r>
              </a:p>
            </p:txBody>
          </p:sp>
          <p:pic>
            <p:nvPicPr>
              <p:cNvPr id="17" name="Graphic 16" descr="Graduation cap outline">
                <a:extLst>
                  <a:ext uri="{FF2B5EF4-FFF2-40B4-BE49-F238E27FC236}">
                    <a16:creationId xmlns:a16="http://schemas.microsoft.com/office/drawing/2014/main" id="{FE361D91-4CE3-4D12-97B1-A7C4A5121C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0969" y="1004506"/>
                <a:ext cx="621672" cy="621672"/>
              </a:xfrm>
              <a:prstGeom prst="rect">
                <a:avLst/>
              </a:prstGeom>
            </p:spPr>
          </p:pic>
        </p:grpSp>
        <p:grpSp>
          <p:nvGrpSpPr>
            <p:cNvPr id="40" name="Group 39">
              <a:extLst>
                <a:ext uri="{FF2B5EF4-FFF2-40B4-BE49-F238E27FC236}">
                  <a16:creationId xmlns:a16="http://schemas.microsoft.com/office/drawing/2014/main" id="{572039B1-83AA-4228-BDE8-DC2D63E603FF}"/>
                </a:ext>
              </a:extLst>
            </p:cNvPr>
            <p:cNvGrpSpPr/>
            <p:nvPr/>
          </p:nvGrpSpPr>
          <p:grpSpPr>
            <a:xfrm>
              <a:off x="7181667" y="1731699"/>
              <a:ext cx="2538865" cy="615631"/>
              <a:chOff x="7104832" y="1352783"/>
              <a:chExt cx="2916563" cy="707216"/>
            </a:xfrm>
          </p:grpSpPr>
          <p:sp>
            <p:nvSpPr>
              <p:cNvPr id="6" name="TextBox 5">
                <a:extLst>
                  <a:ext uri="{FF2B5EF4-FFF2-40B4-BE49-F238E27FC236}">
                    <a16:creationId xmlns:a16="http://schemas.microsoft.com/office/drawing/2014/main" id="{60DBF320-ADD0-4C5E-84A2-1F29ACD6FE74}"/>
                  </a:ext>
                </a:extLst>
              </p:cNvPr>
              <p:cNvSpPr txBox="1"/>
              <p:nvPr/>
            </p:nvSpPr>
            <p:spPr>
              <a:xfrm>
                <a:off x="7785066" y="1466326"/>
                <a:ext cx="2236329" cy="480131"/>
              </a:xfrm>
              <a:prstGeom prst="rect">
                <a:avLst/>
              </a:prstGeom>
              <a:noFill/>
            </p:spPr>
            <p:txBody>
              <a:bodyPr wrap="square">
                <a:spAutoFit/>
              </a:bodyPr>
              <a:lstStyle/>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Legacy </a:t>
                </a:r>
              </a:p>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planning</a:t>
                </a:r>
              </a:p>
            </p:txBody>
          </p:sp>
          <p:grpSp>
            <p:nvGrpSpPr>
              <p:cNvPr id="39" name="Group 38">
                <a:extLst>
                  <a:ext uri="{FF2B5EF4-FFF2-40B4-BE49-F238E27FC236}">
                    <a16:creationId xmlns:a16="http://schemas.microsoft.com/office/drawing/2014/main" id="{A1D96879-811B-4795-B49A-83403560687C}"/>
                  </a:ext>
                </a:extLst>
              </p:cNvPr>
              <p:cNvGrpSpPr/>
              <p:nvPr/>
            </p:nvGrpSpPr>
            <p:grpSpPr>
              <a:xfrm>
                <a:off x="7104832" y="1352783"/>
                <a:ext cx="707216" cy="707216"/>
                <a:chOff x="7104832" y="1352783"/>
                <a:chExt cx="707216" cy="707216"/>
              </a:xfrm>
            </p:grpSpPr>
            <p:sp>
              <p:nvSpPr>
                <p:cNvPr id="48" name="Oval 47">
                  <a:extLst>
                    <a:ext uri="{FF2B5EF4-FFF2-40B4-BE49-F238E27FC236}">
                      <a16:creationId xmlns:a16="http://schemas.microsoft.com/office/drawing/2014/main" id="{0B94D82B-3B86-4C90-A049-9FABE5BE0069}"/>
                    </a:ext>
                  </a:extLst>
                </p:cNvPr>
                <p:cNvSpPr/>
                <p:nvPr/>
              </p:nvSpPr>
              <p:spPr>
                <a:xfrm>
                  <a:off x="7104832" y="1352783"/>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iggy Bank outline">
                  <a:extLst>
                    <a:ext uri="{FF2B5EF4-FFF2-40B4-BE49-F238E27FC236}">
                      <a16:creationId xmlns:a16="http://schemas.microsoft.com/office/drawing/2014/main" id="{10613AC9-F936-4023-9E43-B990F27BE5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8865" y="1445787"/>
                  <a:ext cx="521208" cy="521208"/>
                </a:xfrm>
                <a:prstGeom prst="rect">
                  <a:avLst/>
                </a:prstGeom>
              </p:spPr>
            </p:pic>
          </p:grpSp>
        </p:grpSp>
        <p:sp>
          <p:nvSpPr>
            <p:cNvPr id="63" name="Oval 62">
              <a:extLst>
                <a:ext uri="{FF2B5EF4-FFF2-40B4-BE49-F238E27FC236}">
                  <a16:creationId xmlns:a16="http://schemas.microsoft.com/office/drawing/2014/main" id="{79BC5314-8C46-4B18-BC17-C227920BA788}"/>
                </a:ext>
              </a:extLst>
            </p:cNvPr>
            <p:cNvSpPr/>
            <p:nvPr/>
          </p:nvSpPr>
          <p:spPr>
            <a:xfrm>
              <a:off x="5175213" y="524127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AF4B18-A491-4EAA-BBDE-8CFFBCEE3250}"/>
                </a:ext>
              </a:extLst>
            </p:cNvPr>
            <p:cNvSpPr txBox="1"/>
            <p:nvPr/>
          </p:nvSpPr>
          <p:spPr>
            <a:xfrm>
              <a:off x="4504632" y="5752964"/>
              <a:ext cx="1819483"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Business protection </a:t>
              </a:r>
            </a:p>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and continuation</a:t>
              </a:r>
            </a:p>
          </p:txBody>
        </p:sp>
        <p:pic>
          <p:nvPicPr>
            <p:cNvPr id="23" name="Graphic 22" descr="Register outline">
              <a:extLst>
                <a:ext uri="{FF2B5EF4-FFF2-40B4-BE49-F238E27FC236}">
                  <a16:creationId xmlns:a16="http://schemas.microsoft.com/office/drawing/2014/main" id="{175D57E6-8B86-4228-B6B2-570AB9B6C4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6269" y="5320981"/>
              <a:ext cx="456211" cy="456211"/>
            </a:xfrm>
            <a:prstGeom prst="rect">
              <a:avLst/>
            </a:prstGeom>
          </p:spPr>
        </p:pic>
        <p:sp>
          <p:nvSpPr>
            <p:cNvPr id="62" name="Oval 61">
              <a:extLst>
                <a:ext uri="{FF2B5EF4-FFF2-40B4-BE49-F238E27FC236}">
                  <a16:creationId xmlns:a16="http://schemas.microsoft.com/office/drawing/2014/main" id="{51F95110-7D10-48CD-913F-5BE683276F97}"/>
                </a:ext>
              </a:extLst>
            </p:cNvPr>
            <p:cNvSpPr/>
            <p:nvPr/>
          </p:nvSpPr>
          <p:spPr>
            <a:xfrm>
              <a:off x="6503473" y="524127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829C6C-13E2-4F6C-8E84-1E6C49710588}"/>
                </a:ext>
              </a:extLst>
            </p:cNvPr>
            <p:cNvSpPr txBox="1"/>
            <p:nvPr/>
          </p:nvSpPr>
          <p:spPr>
            <a:xfrm>
              <a:off x="6169902" y="5719768"/>
              <a:ext cx="1349114"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Estate planning</a:t>
              </a:r>
            </a:p>
          </p:txBody>
        </p:sp>
        <p:pic>
          <p:nvPicPr>
            <p:cNvPr id="25" name="Graphic 24" descr="Checklist outline">
              <a:extLst>
                <a:ext uri="{FF2B5EF4-FFF2-40B4-BE49-F238E27FC236}">
                  <a16:creationId xmlns:a16="http://schemas.microsoft.com/office/drawing/2014/main" id="{61CA1642-DE78-473B-9DA2-ABA643954C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46868" y="5325314"/>
              <a:ext cx="414380" cy="414380"/>
            </a:xfrm>
            <a:prstGeom prst="rect">
              <a:avLst/>
            </a:prstGeom>
          </p:spPr>
        </p:pic>
        <p:grpSp>
          <p:nvGrpSpPr>
            <p:cNvPr id="47" name="Group 46">
              <a:extLst>
                <a:ext uri="{FF2B5EF4-FFF2-40B4-BE49-F238E27FC236}">
                  <a16:creationId xmlns:a16="http://schemas.microsoft.com/office/drawing/2014/main" id="{362B388C-FE2D-46AF-B014-EB42CCAE4803}"/>
                </a:ext>
              </a:extLst>
            </p:cNvPr>
            <p:cNvGrpSpPr/>
            <p:nvPr/>
          </p:nvGrpSpPr>
          <p:grpSpPr>
            <a:xfrm>
              <a:off x="7863093" y="3036031"/>
              <a:ext cx="2371576" cy="615631"/>
              <a:chOff x="7995861" y="2471516"/>
              <a:chExt cx="2724387" cy="707216"/>
            </a:xfrm>
          </p:grpSpPr>
          <p:sp>
            <p:nvSpPr>
              <p:cNvPr id="54" name="Oval 53">
                <a:extLst>
                  <a:ext uri="{FF2B5EF4-FFF2-40B4-BE49-F238E27FC236}">
                    <a16:creationId xmlns:a16="http://schemas.microsoft.com/office/drawing/2014/main" id="{C84962D7-CC66-4297-BD9F-A450F7B4B098}"/>
                  </a:ext>
                </a:extLst>
              </p:cNvPr>
              <p:cNvSpPr/>
              <p:nvPr/>
            </p:nvSpPr>
            <p:spPr>
              <a:xfrm>
                <a:off x="7995861" y="2471516"/>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185184-AF70-4B32-BFC9-7561E4AA45D1}"/>
                  </a:ext>
                </a:extLst>
              </p:cNvPr>
              <p:cNvSpPr txBox="1"/>
              <p:nvPr/>
            </p:nvSpPr>
            <p:spPr>
              <a:xfrm>
                <a:off x="8703077" y="2576022"/>
                <a:ext cx="2017171" cy="551558"/>
              </a:xfrm>
              <a:prstGeom prst="rect">
                <a:avLst/>
              </a:prstGeom>
              <a:noFill/>
            </p:spPr>
            <p:txBody>
              <a:bodyPr wrap="square">
                <a:spAutoFit/>
              </a:bodyPr>
              <a:lstStyle/>
              <a:p>
                <a:pPr>
                  <a:lnSpc>
                    <a:spcPct val="90000"/>
                  </a:lnSpc>
                </a:pPr>
                <a:r>
                  <a:rPr lang="en-US" sz="1400" dirty="0">
                    <a:effectLst/>
                    <a:latin typeface="+mj-lt"/>
                    <a:ea typeface="Calibri" panose="020F0502020204030204" pitchFamily="34" charset="0"/>
                    <a:cs typeface="Times New Roman" panose="02020603050405020304" pitchFamily="18" charset="0"/>
                  </a:rPr>
                  <a:t>Additional retirement income</a:t>
                </a:r>
                <a:endParaRPr lang="en-US" sz="1400" dirty="0">
                  <a:latin typeface="+mj-lt"/>
                </a:endParaRPr>
              </a:p>
            </p:txBody>
          </p:sp>
          <p:pic>
            <p:nvPicPr>
              <p:cNvPr id="29" name="Graphic 28" descr="Bank check outline">
                <a:extLst>
                  <a:ext uri="{FF2B5EF4-FFF2-40B4-BE49-F238E27FC236}">
                    <a16:creationId xmlns:a16="http://schemas.microsoft.com/office/drawing/2014/main" id="{82379F0C-407D-4A56-AF91-536CDCB41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9248" y="2517513"/>
                <a:ext cx="615225" cy="615223"/>
              </a:xfrm>
              <a:prstGeom prst="rect">
                <a:avLst/>
              </a:prstGeom>
            </p:spPr>
          </p:pic>
        </p:grpSp>
        <p:sp>
          <p:nvSpPr>
            <p:cNvPr id="74" name="TextBox 73">
              <a:extLst>
                <a:ext uri="{FF2B5EF4-FFF2-40B4-BE49-F238E27FC236}">
                  <a16:creationId xmlns:a16="http://schemas.microsoft.com/office/drawing/2014/main" id="{A495FCAB-7E6D-4D8D-968D-32715B247376}"/>
                </a:ext>
              </a:extLst>
            </p:cNvPr>
            <p:cNvSpPr txBox="1"/>
            <p:nvPr/>
          </p:nvSpPr>
          <p:spPr>
            <a:xfrm>
              <a:off x="4036530" y="3051219"/>
              <a:ext cx="4243185" cy="1152053"/>
            </a:xfrm>
            <a:prstGeom prst="rect">
              <a:avLst/>
            </a:prstGeom>
            <a:noFill/>
          </p:spPr>
          <p:txBody>
            <a:bodyPr wrap="square">
              <a:spAutoFit/>
            </a:bodyPr>
            <a:lstStyle/>
            <a:p>
              <a:pPr algn="ctr">
                <a:lnSpc>
                  <a:spcPct val="85000"/>
                </a:lnSpc>
              </a:pPr>
              <a:r>
                <a:rPr lang="en-US" sz="4000" b="1" dirty="0">
                  <a:effectLst/>
                  <a:latin typeface="+mj-lt"/>
                  <a:ea typeface="Calibri" panose="020F0502020204030204" pitchFamily="34" charset="0"/>
                  <a:cs typeface="Times New Roman" panose="02020603050405020304" pitchFamily="18" charset="0"/>
                </a:rPr>
                <a:t>Life </a:t>
              </a:r>
            </a:p>
            <a:p>
              <a:pPr algn="ctr">
                <a:lnSpc>
                  <a:spcPct val="85000"/>
                </a:lnSpc>
              </a:pPr>
              <a:r>
                <a:rPr lang="en-US" sz="4000" b="1" dirty="0">
                  <a:effectLst/>
                  <a:latin typeface="+mj-lt"/>
                  <a:ea typeface="Calibri" panose="020F0502020204030204" pitchFamily="34" charset="0"/>
                  <a:cs typeface="Times New Roman" panose="02020603050405020304" pitchFamily="18" charset="0"/>
                </a:rPr>
                <a:t>insurance </a:t>
              </a:r>
              <a:endParaRPr lang="en-US" sz="4000" b="1" dirty="0">
                <a:latin typeface="+mj-lt"/>
              </a:endParaRPr>
            </a:p>
          </p:txBody>
        </p:sp>
        <p:sp>
          <p:nvSpPr>
            <p:cNvPr id="58" name="Oval 57">
              <a:extLst>
                <a:ext uri="{FF2B5EF4-FFF2-40B4-BE49-F238E27FC236}">
                  <a16:creationId xmlns:a16="http://schemas.microsoft.com/office/drawing/2014/main" id="{4A80FCB7-2C63-4D77-A6B0-45F069084017}"/>
                </a:ext>
              </a:extLst>
            </p:cNvPr>
            <p:cNvSpPr/>
            <p:nvPr/>
          </p:nvSpPr>
          <p:spPr>
            <a:xfrm>
              <a:off x="7555281" y="4347620"/>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78997F-E62A-43F4-917A-EDF15011398F}"/>
                </a:ext>
              </a:extLst>
            </p:cNvPr>
            <p:cNvSpPr txBox="1"/>
            <p:nvPr/>
          </p:nvSpPr>
          <p:spPr>
            <a:xfrm>
              <a:off x="7743350" y="4886697"/>
              <a:ext cx="1925313" cy="480131"/>
            </a:xfrm>
            <a:prstGeom prst="rect">
              <a:avLst/>
            </a:prstGeom>
            <a:noFill/>
          </p:spPr>
          <p:txBody>
            <a:bodyPr wrap="square">
              <a:spAutoFit/>
            </a:bodyPr>
            <a:lstStyle/>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Retirement income</a:t>
              </a:r>
            </a:p>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for surviving spouse</a:t>
              </a:r>
            </a:p>
          </p:txBody>
        </p:sp>
        <p:pic>
          <p:nvPicPr>
            <p:cNvPr id="27" name="Graphic 26" descr="Man outline">
              <a:extLst>
                <a:ext uri="{FF2B5EF4-FFF2-40B4-BE49-F238E27FC236}">
                  <a16:creationId xmlns:a16="http://schemas.microsoft.com/office/drawing/2014/main" id="{9286B2AA-952F-4407-AD2E-B41161F4810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65144" y="4399810"/>
              <a:ext cx="489573" cy="489573"/>
            </a:xfrm>
            <a:prstGeom prst="rect">
              <a:avLst/>
            </a:prstGeom>
          </p:spPr>
        </p:pic>
        <p:sp>
          <p:nvSpPr>
            <p:cNvPr id="57" name="Oval 56">
              <a:extLst>
                <a:ext uri="{FF2B5EF4-FFF2-40B4-BE49-F238E27FC236}">
                  <a16:creationId xmlns:a16="http://schemas.microsoft.com/office/drawing/2014/main" id="{B8BAADE2-204D-4A6C-B6A5-687B927632C3}"/>
                </a:ext>
              </a:extLst>
            </p:cNvPr>
            <p:cNvSpPr/>
            <p:nvPr/>
          </p:nvSpPr>
          <p:spPr>
            <a:xfrm>
              <a:off x="4069497" y="434762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6DCCDD-02E9-4468-8BAB-24FDD137B23C}"/>
                </a:ext>
              </a:extLst>
            </p:cNvPr>
            <p:cNvSpPr txBox="1"/>
            <p:nvPr/>
          </p:nvSpPr>
          <p:spPr>
            <a:xfrm>
              <a:off x="2781784" y="4886697"/>
              <a:ext cx="1777213" cy="433687"/>
            </a:xfrm>
            <a:prstGeom prst="rect">
              <a:avLst/>
            </a:prstGeom>
            <a:noFill/>
          </p:spPr>
          <p:txBody>
            <a:bodyPr wrap="square">
              <a:spAutoFit/>
            </a:bodyPr>
            <a:lstStyle/>
            <a:p>
              <a:pPr marL="0" marR="0" algn="r">
                <a:lnSpc>
                  <a:spcPct val="90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Long-term and             chronic illness care</a:t>
              </a:r>
            </a:p>
          </p:txBody>
        </p:sp>
        <p:pic>
          <p:nvPicPr>
            <p:cNvPr id="21" name="Graphic 20" descr="Inpatient outline">
              <a:extLst>
                <a:ext uri="{FF2B5EF4-FFF2-40B4-BE49-F238E27FC236}">
                  <a16:creationId xmlns:a16="http://schemas.microsoft.com/office/drawing/2014/main" id="{9F1227A4-3959-4806-A6E5-FB897CAB7B0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36650" y="4454963"/>
              <a:ext cx="481648" cy="481648"/>
            </a:xfrm>
            <a:prstGeom prst="rect">
              <a:avLst/>
            </a:prstGeom>
          </p:spPr>
        </p:pic>
      </p:grpSp>
    </p:spTree>
    <p:extLst>
      <p:ext uri="{BB962C8B-B14F-4D97-AF65-F5344CB8AC3E}">
        <p14:creationId xmlns:p14="http://schemas.microsoft.com/office/powerpoint/2010/main" val="207511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920D65-1CB2-4773-BF80-086F5555ADEE}"/>
              </a:ext>
            </a:extLst>
          </p:cNvPr>
          <p:cNvSpPr txBox="1"/>
          <p:nvPr/>
        </p:nvSpPr>
        <p:spPr>
          <a:xfrm>
            <a:off x="1496152" y="3136399"/>
            <a:ext cx="6986836" cy="1525354"/>
          </a:xfrm>
          <a:prstGeom prst="rect">
            <a:avLst/>
          </a:prstGeom>
          <a:noFill/>
        </p:spPr>
        <p:txBody>
          <a:bodyPr wrap="square">
            <a:spAutoFit/>
          </a:bodyPr>
          <a:lstStyle/>
          <a:p>
            <a:pPr marL="341313" marR="0" lvl="0" indent="-341313">
              <a:lnSpc>
                <a:spcPct val="107000"/>
              </a:lnSpc>
              <a:spcBef>
                <a:spcPts val="1800"/>
              </a:spcBef>
              <a:spcAft>
                <a:spcPts val="0"/>
              </a:spcAft>
              <a:buClr>
                <a:schemeClr val="accent1"/>
              </a:buClr>
              <a:buFont typeface="+mj-lt"/>
              <a:buAutoNum type="arabicPeriod"/>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accent1"/>
                </a:solidFill>
                <a:latin typeface="Arial" panose="020B0604020202020204" pitchFamily="34" charset="0"/>
                <a:cs typeface="Times New Roman" panose="02020603050405020304" pitchFamily="18" charset="0"/>
              </a:rPr>
              <a:t>Why you may avoid talking about life insurance</a:t>
            </a:r>
          </a:p>
          <a:p>
            <a:pPr marL="341313" indent="-341313">
              <a:lnSpc>
                <a:spcPct val="107000"/>
              </a:lnSpc>
              <a:spcBef>
                <a:spcPts val="1800"/>
              </a:spcBef>
              <a:buClr>
                <a:schemeClr val="accent1"/>
              </a:buClr>
              <a:buFont typeface="+mj-lt"/>
              <a:buAutoNum type="arabicPeriod"/>
            </a:pPr>
            <a:r>
              <a:rPr lang="en-US"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accent1"/>
                </a:solidFill>
                <a:latin typeface="Arial" panose="020B0604020202020204" pitchFamily="34" charset="0"/>
                <a:cs typeface="Times New Roman" panose="02020603050405020304" pitchFamily="18" charset="0"/>
              </a:rPr>
              <a:t>What life insurance can do for you</a:t>
            </a:r>
          </a:p>
          <a:p>
            <a:pPr marL="341313" marR="0" lvl="0" indent="-341313">
              <a:lnSpc>
                <a:spcPct val="107000"/>
              </a:lnSpc>
              <a:spcBef>
                <a:spcPts val="1800"/>
              </a:spcBef>
              <a:spcAft>
                <a:spcPts val="800"/>
              </a:spcAft>
              <a:buClr>
                <a:schemeClr val="bg1"/>
              </a:buClr>
              <a:buFont typeface="+mj-lt"/>
              <a:buAutoNum type="arabicPeriod"/>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What type of life insurance could be right for you</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6C287B-2A2C-45C3-A138-61210A9B7987}"/>
              </a:ext>
            </a:extLst>
          </p:cNvPr>
          <p:cNvSpPr txBox="1"/>
          <p:nvPr/>
        </p:nvSpPr>
        <p:spPr>
          <a:xfrm>
            <a:off x="1496152" y="2067086"/>
            <a:ext cx="2091853" cy="523220"/>
          </a:xfrm>
          <a:prstGeom prst="rect">
            <a:avLst/>
          </a:prstGeom>
          <a:noFill/>
        </p:spPr>
        <p:txBody>
          <a:bodyPr wrap="square" rtlCol="0">
            <a:spAutoFit/>
          </a:bodyPr>
          <a:lstStyle/>
          <a:p>
            <a:r>
              <a:rPr lang="en-US" sz="2800" dirty="0">
                <a:solidFill>
                  <a:schemeClr val="bg1"/>
                </a:solidFill>
              </a:rPr>
              <a:t>Agenda</a:t>
            </a:r>
          </a:p>
        </p:txBody>
      </p:sp>
      <p:cxnSp>
        <p:nvCxnSpPr>
          <p:cNvPr id="8" name="Straight Connector 7">
            <a:extLst>
              <a:ext uri="{FF2B5EF4-FFF2-40B4-BE49-F238E27FC236}">
                <a16:creationId xmlns:a16="http://schemas.microsoft.com/office/drawing/2014/main" id="{52917DC3-8865-4E79-8B36-AA34802F2D4D}"/>
              </a:ext>
            </a:extLst>
          </p:cNvPr>
          <p:cNvCxnSpPr/>
          <p:nvPr/>
        </p:nvCxnSpPr>
        <p:spPr>
          <a:xfrm>
            <a:off x="1496152" y="2743200"/>
            <a:ext cx="65020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37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B1AC5E-AC38-4717-AC0F-A9B1E498BDB1}"/>
              </a:ext>
            </a:extLst>
          </p:cNvPr>
          <p:cNvCxnSpPr>
            <a:cxnSpLocks/>
          </p:cNvCxnSpPr>
          <p:nvPr/>
        </p:nvCxnSpPr>
        <p:spPr>
          <a:xfrm flipH="1">
            <a:off x="4900355" y="2160199"/>
            <a:ext cx="1161000" cy="24700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AB118F-4304-460A-AAA8-D025C4D2E4EC}"/>
              </a:ext>
            </a:extLst>
          </p:cNvPr>
          <p:cNvSpPr txBox="1"/>
          <p:nvPr/>
        </p:nvSpPr>
        <p:spPr>
          <a:xfrm>
            <a:off x="4938400" y="3095968"/>
            <a:ext cx="1188957" cy="569387"/>
          </a:xfrm>
          <a:prstGeom prst="rect">
            <a:avLst/>
          </a:prstGeom>
          <a:solidFill>
            <a:schemeClr val="bg1"/>
          </a:solidFill>
        </p:spPr>
        <p:txBody>
          <a:bodyPr wrap="square" bIns="91440" anchor="ctr" anchorCtr="0">
            <a:spAutoFit/>
          </a:bodyPr>
          <a:lstStyle/>
          <a:p>
            <a:pPr algn="ctr"/>
            <a:r>
              <a:rPr lang="en-US" sz="2800" dirty="0">
                <a:latin typeface="Arial" panose="020B0604020202020204" pitchFamily="34" charset="0"/>
                <a:cs typeface="Times New Roman" panose="02020603050405020304" pitchFamily="18" charset="0"/>
              </a:rPr>
              <a:t>vs.</a:t>
            </a:r>
            <a:r>
              <a:rPr lang="en-US" sz="2800" b="1" dirty="0">
                <a:latin typeface="Arial" panose="020B0604020202020204" pitchFamily="34" charset="0"/>
                <a:cs typeface="Times New Roman" panose="02020603050405020304" pitchFamily="18" charset="0"/>
              </a:rPr>
              <a:t> </a:t>
            </a:r>
            <a:endParaRPr lang="en-US" sz="2800" dirty="0"/>
          </a:p>
        </p:txBody>
      </p:sp>
      <p:sp>
        <p:nvSpPr>
          <p:cNvPr id="22" name="Parallelogram 21">
            <a:extLst>
              <a:ext uri="{FF2B5EF4-FFF2-40B4-BE49-F238E27FC236}">
                <a16:creationId xmlns:a16="http://schemas.microsoft.com/office/drawing/2014/main" id="{B7091018-4A21-4872-8065-095C09C7B79F}"/>
              </a:ext>
            </a:extLst>
          </p:cNvPr>
          <p:cNvSpPr/>
          <p:nvPr/>
        </p:nvSpPr>
        <p:spPr>
          <a:xfrm>
            <a:off x="5407811" y="3683060"/>
            <a:ext cx="4619058" cy="1008993"/>
          </a:xfrm>
          <a:prstGeom prst="parallelogram">
            <a:avLst>
              <a:gd name="adj" fmla="val 520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E23D8BAD-CAB0-42C7-A32F-7493EF76EC3B}"/>
              </a:ext>
            </a:extLst>
          </p:cNvPr>
          <p:cNvSpPr/>
          <p:nvPr/>
        </p:nvSpPr>
        <p:spPr>
          <a:xfrm>
            <a:off x="2553851" y="2150847"/>
            <a:ext cx="3000048" cy="1008993"/>
          </a:xfrm>
          <a:prstGeom prst="parallelogram">
            <a:avLst>
              <a:gd name="adj" fmla="val 5208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A2B7C9-7176-4CA9-AC96-776740247762}"/>
              </a:ext>
            </a:extLst>
          </p:cNvPr>
          <p:cNvSpPr txBox="1"/>
          <p:nvPr/>
        </p:nvSpPr>
        <p:spPr>
          <a:xfrm>
            <a:off x="1713110" y="2230625"/>
            <a:ext cx="4479726" cy="830997"/>
          </a:xfrm>
          <a:prstGeom prst="rect">
            <a:avLst/>
          </a:prstGeom>
          <a:noFill/>
        </p:spPr>
        <p:txBody>
          <a:bodyPr wrap="square">
            <a:spAutoFit/>
          </a:bodyPr>
          <a:lstStyle/>
          <a:p>
            <a:pPr algn="ctr"/>
            <a:r>
              <a:rPr lang="en-US" sz="4800" b="1" dirty="0">
                <a:solidFill>
                  <a:schemeClr val="bg1"/>
                </a:solidFill>
                <a:latin typeface="Arial" panose="020B0604020202020204" pitchFamily="34" charset="0"/>
                <a:cs typeface="Times New Roman" panose="02020603050405020304" pitchFamily="18" charset="0"/>
              </a:rPr>
              <a:t>Term</a:t>
            </a:r>
          </a:p>
        </p:txBody>
      </p:sp>
      <p:sp>
        <p:nvSpPr>
          <p:cNvPr id="5" name="TextBox 4">
            <a:extLst>
              <a:ext uri="{FF2B5EF4-FFF2-40B4-BE49-F238E27FC236}">
                <a16:creationId xmlns:a16="http://schemas.microsoft.com/office/drawing/2014/main" id="{A0F7D030-0DAA-4299-BACB-C5860A2DD411}"/>
              </a:ext>
            </a:extLst>
          </p:cNvPr>
          <p:cNvSpPr txBox="1"/>
          <p:nvPr/>
        </p:nvSpPr>
        <p:spPr>
          <a:xfrm>
            <a:off x="5523421" y="3781278"/>
            <a:ext cx="4333161" cy="830997"/>
          </a:xfrm>
          <a:prstGeom prst="rect">
            <a:avLst/>
          </a:prstGeom>
          <a:noFill/>
        </p:spPr>
        <p:txBody>
          <a:bodyPr wrap="square">
            <a:spAutoFit/>
          </a:bodyPr>
          <a:lstStyle/>
          <a:p>
            <a:pPr algn="ctr"/>
            <a:r>
              <a:rPr lang="en-US" sz="4800" b="1" dirty="0">
                <a:solidFill>
                  <a:schemeClr val="bg1"/>
                </a:solidFill>
                <a:latin typeface="Arial" panose="020B0604020202020204" pitchFamily="34" charset="0"/>
                <a:cs typeface="Times New Roman" panose="02020603050405020304" pitchFamily="18" charset="0"/>
              </a:rPr>
              <a:t>Permanent </a:t>
            </a:r>
          </a:p>
        </p:txBody>
      </p:sp>
    </p:spTree>
    <p:extLst>
      <p:ext uri="{BB962C8B-B14F-4D97-AF65-F5344CB8AC3E}">
        <p14:creationId xmlns:p14="http://schemas.microsoft.com/office/powerpoint/2010/main" val="177116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F86E2-B450-47BA-8382-25CE99D4AF47}"/>
              </a:ext>
            </a:extLst>
          </p:cNvPr>
          <p:cNvSpPr txBox="1"/>
          <p:nvPr/>
        </p:nvSpPr>
        <p:spPr>
          <a:xfrm>
            <a:off x="6371896" y="1954461"/>
            <a:ext cx="5324804" cy="2949077"/>
          </a:xfrm>
          <a:prstGeom prst="rect">
            <a:avLst/>
          </a:prstGeom>
          <a:noFill/>
        </p:spPr>
        <p:txBody>
          <a:bodyPr wrap="square">
            <a:spAutoFit/>
          </a:bodyPr>
          <a:lstStyle/>
          <a:p>
            <a:pPr marL="0" marR="0">
              <a:lnSpc>
                <a:spcPct val="107000"/>
              </a:lnSpc>
              <a:spcBef>
                <a:spcPts val="0"/>
              </a:spcBef>
              <a:spcAft>
                <a:spcPts val="800"/>
              </a:spcAft>
            </a:pPr>
            <a:r>
              <a:rPr lang="en-US" b="1" dirty="0">
                <a:latin typeface="+mj-lt"/>
                <a:cs typeface="Times New Roman" panose="02020603050405020304" pitchFamily="18" charset="0"/>
              </a:rPr>
              <a:t>Benefits:</a:t>
            </a:r>
          </a:p>
          <a:p>
            <a:pPr marL="231775" indent="-231775">
              <a:lnSpc>
                <a:spcPct val="107000"/>
              </a:lnSpc>
              <a:spcBef>
                <a:spcPts val="0"/>
              </a:spcBef>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Least expensive</a:t>
            </a:r>
          </a:p>
          <a:p>
            <a:pPr marL="231775" indent="-231775">
              <a:lnSpc>
                <a:spcPct val="107000"/>
              </a:lnSpc>
              <a:spcBef>
                <a:spcPts val="600"/>
              </a:spcBef>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Good choice if you only want temporary coverage </a:t>
            </a:r>
          </a:p>
          <a:p>
            <a:pPr marL="231775" indent="-231775">
              <a:lnSpc>
                <a:spcPct val="107000"/>
              </a:lnSpc>
              <a:spcBef>
                <a:spcPts val="600"/>
              </a:spcBef>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Flexibility to convert policy to permanent policy later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00"/>
              </a:spcBef>
              <a:spcAft>
                <a:spcPts val="800"/>
              </a:spcAft>
            </a:pPr>
            <a:r>
              <a:rPr lang="en-US" b="1" dirty="0">
                <a:latin typeface="+mj-lt"/>
                <a:cs typeface="Times New Roman" panose="02020603050405020304" pitchFamily="18" charset="0"/>
              </a:rPr>
              <a:t>Considerations:</a:t>
            </a:r>
          </a:p>
          <a:p>
            <a:pPr marL="231775" marR="0" lvl="0" indent="-231775">
              <a:lnSpc>
                <a:spcPct val="107000"/>
              </a:lnSpc>
              <a:spcAft>
                <a:spcPts val="0"/>
              </a:spcAft>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No cash value</a:t>
            </a:r>
          </a:p>
          <a:p>
            <a:pPr marL="231775" marR="0" lvl="0" indent="-231775">
              <a:lnSpc>
                <a:spcPct val="107000"/>
              </a:lnSpc>
              <a:spcBef>
                <a:spcPts val="600"/>
              </a:spcBef>
              <a:spcAft>
                <a:spcPts val="0"/>
              </a:spcAft>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Renewal premiums can be expensive</a:t>
            </a:r>
          </a:p>
          <a:p>
            <a:pPr marL="231775" marR="0" lvl="0" indent="-231775">
              <a:lnSpc>
                <a:spcPct val="107000"/>
              </a:lnSpc>
              <a:spcBef>
                <a:spcPts val="600"/>
              </a:spcBef>
              <a:spcAft>
                <a:spcPts val="800"/>
              </a:spcAft>
              <a:buClr>
                <a:schemeClr val="tx1"/>
              </a:buClr>
              <a:buSzPct val="100000"/>
              <a:buFont typeface="Symbol" panose="05050102010706020507" pitchFamily="18" charset="2"/>
              <a:buChar char=""/>
            </a:pPr>
            <a:r>
              <a:rPr lang="en-US" sz="1400" dirty="0">
                <a:solidFill>
                  <a:schemeClr val="tx2"/>
                </a:solidFill>
                <a:latin typeface="+mj-lt"/>
                <a:cs typeface="Times New Roman" panose="02020603050405020304" pitchFamily="18" charset="0"/>
              </a:rPr>
              <a:t>Extending or converting policy may require underwriting</a:t>
            </a:r>
          </a:p>
        </p:txBody>
      </p:sp>
      <p:sp>
        <p:nvSpPr>
          <p:cNvPr id="6" name="TextBox 5">
            <a:extLst>
              <a:ext uri="{FF2B5EF4-FFF2-40B4-BE49-F238E27FC236}">
                <a16:creationId xmlns:a16="http://schemas.microsoft.com/office/drawing/2014/main" id="{1E1AD64E-AC07-44E1-AF7C-2486DCC13681}"/>
              </a:ext>
            </a:extLst>
          </p:cNvPr>
          <p:cNvSpPr txBox="1"/>
          <p:nvPr/>
        </p:nvSpPr>
        <p:spPr>
          <a:xfrm>
            <a:off x="383923" y="2501378"/>
            <a:ext cx="4524408"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Term</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55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8362C3-BBB0-4B5D-B660-B5F12067237D}"/>
              </a:ext>
            </a:extLst>
          </p:cNvPr>
          <p:cNvSpPr txBox="1"/>
          <p:nvPr/>
        </p:nvSpPr>
        <p:spPr>
          <a:xfrm>
            <a:off x="353101" y="2812559"/>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Term</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93246C-E74A-432D-AD0D-BEB37116E3AB}"/>
              </a:ext>
            </a:extLst>
          </p:cNvPr>
          <p:cNvSpPr txBox="1"/>
          <p:nvPr/>
        </p:nvSpPr>
        <p:spPr>
          <a:xfrm>
            <a:off x="6526660" y="2341747"/>
            <a:ext cx="5504378" cy="2174506"/>
          </a:xfrm>
          <a:prstGeom prst="rect">
            <a:avLst/>
          </a:prstGeom>
          <a:noFill/>
        </p:spPr>
        <p:txBody>
          <a:bodyPr wrap="square">
            <a:spAutoFit/>
          </a:bodyPr>
          <a:lstStyle/>
          <a:p>
            <a:pPr marL="0" marR="0">
              <a:lnSpc>
                <a:spcPct val="107000"/>
              </a:lnSpc>
              <a:spcBef>
                <a:spcPts val="0"/>
              </a:spcBef>
              <a:spcAft>
                <a:spcPts val="800"/>
              </a:spcAft>
            </a:pPr>
            <a:r>
              <a:rPr lang="en-US" sz="2000" b="1" dirty="0">
                <a:latin typeface="+mj-lt"/>
                <a:cs typeface="Times New Roman" panose="02020603050405020304" pitchFamily="18" charset="0"/>
              </a:rPr>
              <a:t>Could be a good option if you:</a:t>
            </a:r>
          </a:p>
          <a:p>
            <a:pPr marL="231775" marR="0" lvl="0" indent="-231775">
              <a:lnSpc>
                <a:spcPct val="107000"/>
              </a:lnSpc>
              <a:spcBef>
                <a:spcPts val="600"/>
              </a:spcBef>
              <a:spcAft>
                <a:spcPts val="800"/>
              </a:spcAft>
              <a:buClr>
                <a:schemeClr val="tx1"/>
              </a:buClr>
              <a:buSzPct val="1000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Have a limited budget</a:t>
            </a:r>
          </a:p>
          <a:p>
            <a:pPr marL="231775" marR="0" lvl="0" indent="-231775">
              <a:lnSpc>
                <a:spcPct val="107000"/>
              </a:lnSpc>
              <a:spcBef>
                <a:spcPts val="600"/>
              </a:spcBef>
              <a:spcAft>
                <a:spcPts val="800"/>
              </a:spcAft>
              <a:buClr>
                <a:schemeClr val="tx1"/>
              </a:buClr>
              <a:buSzPct val="1000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Have a family with young children</a:t>
            </a:r>
          </a:p>
          <a:p>
            <a:pPr marL="231775" marR="0" lvl="0" indent="-231775">
              <a:lnSpc>
                <a:spcPct val="107000"/>
              </a:lnSpc>
              <a:spcBef>
                <a:spcPts val="600"/>
              </a:spcBef>
              <a:spcAft>
                <a:spcPts val="800"/>
              </a:spcAft>
              <a:buClr>
                <a:schemeClr val="tx1"/>
              </a:buClr>
              <a:buSzPct val="1000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Have outstanding debts, like a mortgage or medical bills </a:t>
            </a:r>
          </a:p>
          <a:p>
            <a:pPr marL="231775" marR="0" lvl="0" indent="-231775">
              <a:lnSpc>
                <a:spcPct val="107000"/>
              </a:lnSpc>
              <a:spcBef>
                <a:spcPts val="600"/>
              </a:spcBef>
              <a:spcAft>
                <a:spcPts val="800"/>
              </a:spcAft>
              <a:buClr>
                <a:schemeClr val="tx1"/>
              </a:buClr>
              <a:buSzPct val="1000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Need to supplement existing life insurance coverage</a:t>
            </a:r>
          </a:p>
        </p:txBody>
      </p:sp>
    </p:spTree>
    <p:extLst>
      <p:ext uri="{BB962C8B-B14F-4D97-AF65-F5344CB8AC3E}">
        <p14:creationId xmlns:p14="http://schemas.microsoft.com/office/powerpoint/2010/main" val="132134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3931B-FB25-4E10-8530-CFED9200B467}"/>
              </a:ext>
            </a:extLst>
          </p:cNvPr>
          <p:cNvSpPr txBox="1"/>
          <p:nvPr/>
        </p:nvSpPr>
        <p:spPr>
          <a:xfrm>
            <a:off x="332553" y="2722140"/>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3E90ADF2-AC09-45C0-966B-9E34AF383E81}"/>
              </a:ext>
            </a:extLst>
          </p:cNvPr>
          <p:cNvGrpSpPr/>
          <p:nvPr/>
        </p:nvGrpSpPr>
        <p:grpSpPr>
          <a:xfrm>
            <a:off x="6576420" y="1847299"/>
            <a:ext cx="4855886" cy="2978539"/>
            <a:chOff x="6576420" y="1847299"/>
            <a:chExt cx="4855886" cy="2978539"/>
          </a:xfrm>
        </p:grpSpPr>
        <p:grpSp>
          <p:nvGrpSpPr>
            <p:cNvPr id="11" name="Group 10">
              <a:extLst>
                <a:ext uri="{FF2B5EF4-FFF2-40B4-BE49-F238E27FC236}">
                  <a16:creationId xmlns:a16="http://schemas.microsoft.com/office/drawing/2014/main" id="{ADF97C63-E6DD-4D8C-8468-AAD945144AC6}"/>
                </a:ext>
              </a:extLst>
            </p:cNvPr>
            <p:cNvGrpSpPr/>
            <p:nvPr/>
          </p:nvGrpSpPr>
          <p:grpSpPr>
            <a:xfrm>
              <a:off x="6576420" y="1847299"/>
              <a:ext cx="4855886" cy="2978539"/>
              <a:chOff x="8656967" y="3615353"/>
              <a:chExt cx="2905547" cy="1782226"/>
            </a:xfrm>
          </p:grpSpPr>
          <p:sp>
            <p:nvSpPr>
              <p:cNvPr id="13" name="Rectangle 75">
                <a:extLst>
                  <a:ext uri="{FF2B5EF4-FFF2-40B4-BE49-F238E27FC236}">
                    <a16:creationId xmlns:a16="http://schemas.microsoft.com/office/drawing/2014/main" id="{4BBA17B8-C439-4816-83C9-30CAE8C2E96E}"/>
                  </a:ext>
                </a:extLst>
              </p:cNvPr>
              <p:cNvSpPr/>
              <p:nvPr/>
            </p:nvSpPr>
            <p:spPr>
              <a:xfrm rot="21186887">
                <a:off x="8876622" y="3864434"/>
                <a:ext cx="2685892" cy="1443196"/>
              </a:xfrm>
              <a:custGeom>
                <a:avLst/>
                <a:gdLst>
                  <a:gd name="connsiteX0" fmla="*/ 0 w 5131355"/>
                  <a:gd name="connsiteY0" fmla="*/ 0 h 2429990"/>
                  <a:gd name="connsiteX1" fmla="*/ 5131355 w 5131355"/>
                  <a:gd name="connsiteY1" fmla="*/ 0 h 2429990"/>
                  <a:gd name="connsiteX2" fmla="*/ 5131355 w 5131355"/>
                  <a:gd name="connsiteY2" fmla="*/ 2429990 h 2429990"/>
                  <a:gd name="connsiteX3" fmla="*/ 0 w 5131355"/>
                  <a:gd name="connsiteY3" fmla="*/ 2429990 h 2429990"/>
                  <a:gd name="connsiteX4" fmla="*/ 0 w 5131355"/>
                  <a:gd name="connsiteY4" fmla="*/ 0 h 2429990"/>
                  <a:gd name="connsiteX0" fmla="*/ 0 w 5453451"/>
                  <a:gd name="connsiteY0" fmla="*/ 94269 h 2524259"/>
                  <a:gd name="connsiteX1" fmla="*/ 5453451 w 5453451"/>
                  <a:gd name="connsiteY1" fmla="*/ 0 h 2524259"/>
                  <a:gd name="connsiteX2" fmla="*/ 5131355 w 5453451"/>
                  <a:gd name="connsiteY2" fmla="*/ 2524259 h 2524259"/>
                  <a:gd name="connsiteX3" fmla="*/ 0 w 5453451"/>
                  <a:gd name="connsiteY3" fmla="*/ 2524259 h 2524259"/>
                  <a:gd name="connsiteX4" fmla="*/ 0 w 5453451"/>
                  <a:gd name="connsiteY4" fmla="*/ 94269 h 2524259"/>
                  <a:gd name="connsiteX0" fmla="*/ 0 w 5453451"/>
                  <a:gd name="connsiteY0" fmla="*/ 94269 h 2581588"/>
                  <a:gd name="connsiteX1" fmla="*/ 5453451 w 5453451"/>
                  <a:gd name="connsiteY1" fmla="*/ 0 h 2581588"/>
                  <a:gd name="connsiteX2" fmla="*/ 5146626 w 5453451"/>
                  <a:gd name="connsiteY2" fmla="*/ 2581588 h 2581588"/>
                  <a:gd name="connsiteX3" fmla="*/ 0 w 5453451"/>
                  <a:gd name="connsiteY3" fmla="*/ 2524259 h 2581588"/>
                  <a:gd name="connsiteX4" fmla="*/ 0 w 5453451"/>
                  <a:gd name="connsiteY4" fmla="*/ 94269 h 2581588"/>
                  <a:gd name="connsiteX0" fmla="*/ 2127925 w 5453451"/>
                  <a:gd name="connsiteY0" fmla="*/ 0 h 2740826"/>
                  <a:gd name="connsiteX1" fmla="*/ 5453451 w 5453451"/>
                  <a:gd name="connsiteY1" fmla="*/ 159238 h 2740826"/>
                  <a:gd name="connsiteX2" fmla="*/ 5146626 w 5453451"/>
                  <a:gd name="connsiteY2" fmla="*/ 2740826 h 2740826"/>
                  <a:gd name="connsiteX3" fmla="*/ 0 w 5453451"/>
                  <a:gd name="connsiteY3" fmla="*/ 2683497 h 2740826"/>
                  <a:gd name="connsiteX4" fmla="*/ 2127925 w 5453451"/>
                  <a:gd name="connsiteY4" fmla="*/ 0 h 2740826"/>
                  <a:gd name="connsiteX0" fmla="*/ 362089 w 5453451"/>
                  <a:gd name="connsiteY0" fmla="*/ 0 h 2820890"/>
                  <a:gd name="connsiteX1" fmla="*/ 5453451 w 5453451"/>
                  <a:gd name="connsiteY1" fmla="*/ 239302 h 2820890"/>
                  <a:gd name="connsiteX2" fmla="*/ 5146626 w 5453451"/>
                  <a:gd name="connsiteY2" fmla="*/ 2820890 h 2820890"/>
                  <a:gd name="connsiteX3" fmla="*/ 0 w 5453451"/>
                  <a:gd name="connsiteY3" fmla="*/ 2763561 h 2820890"/>
                  <a:gd name="connsiteX4" fmla="*/ 362089 w 5453451"/>
                  <a:gd name="connsiteY4" fmla="*/ 0 h 2820890"/>
                  <a:gd name="connsiteX0" fmla="*/ 362089 w 5226945"/>
                  <a:gd name="connsiteY0" fmla="*/ 0 h 2820890"/>
                  <a:gd name="connsiteX1" fmla="*/ 5226945 w 5226945"/>
                  <a:gd name="connsiteY1" fmla="*/ 644730 h 2820890"/>
                  <a:gd name="connsiteX2" fmla="*/ 5146626 w 5226945"/>
                  <a:gd name="connsiteY2" fmla="*/ 2820890 h 2820890"/>
                  <a:gd name="connsiteX3" fmla="*/ 0 w 5226945"/>
                  <a:gd name="connsiteY3" fmla="*/ 2763561 h 2820890"/>
                  <a:gd name="connsiteX4" fmla="*/ 362089 w 5226945"/>
                  <a:gd name="connsiteY4" fmla="*/ 0 h 2820890"/>
                  <a:gd name="connsiteX0" fmla="*/ 362089 w 5487585"/>
                  <a:gd name="connsiteY0" fmla="*/ 0 h 2820890"/>
                  <a:gd name="connsiteX1" fmla="*/ 5487585 w 5487585"/>
                  <a:gd name="connsiteY1" fmla="*/ 232327 h 2820890"/>
                  <a:gd name="connsiteX2" fmla="*/ 5146626 w 5487585"/>
                  <a:gd name="connsiteY2" fmla="*/ 2820890 h 2820890"/>
                  <a:gd name="connsiteX3" fmla="*/ 0 w 5487585"/>
                  <a:gd name="connsiteY3" fmla="*/ 2763561 h 2820890"/>
                  <a:gd name="connsiteX4" fmla="*/ 362089 w 5487585"/>
                  <a:gd name="connsiteY4" fmla="*/ 0 h 2820890"/>
                  <a:gd name="connsiteX0" fmla="*/ 335675 w 5487585"/>
                  <a:gd name="connsiteY0" fmla="*/ 0 h 2602141"/>
                  <a:gd name="connsiteX1" fmla="*/ 5487585 w 5487585"/>
                  <a:gd name="connsiteY1" fmla="*/ 13578 h 2602141"/>
                  <a:gd name="connsiteX2" fmla="*/ 5146626 w 5487585"/>
                  <a:gd name="connsiteY2" fmla="*/ 2602141 h 2602141"/>
                  <a:gd name="connsiteX3" fmla="*/ 0 w 5487585"/>
                  <a:gd name="connsiteY3" fmla="*/ 2544812 h 2602141"/>
                  <a:gd name="connsiteX4" fmla="*/ 335675 w 5487585"/>
                  <a:gd name="connsiteY4" fmla="*/ 0 h 260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585" h="2602141">
                    <a:moveTo>
                      <a:pt x="335675" y="0"/>
                    </a:moveTo>
                    <a:lnTo>
                      <a:pt x="5487585" y="13578"/>
                    </a:lnTo>
                    <a:lnTo>
                      <a:pt x="5146626" y="2602141"/>
                    </a:lnTo>
                    <a:lnTo>
                      <a:pt x="0" y="2544812"/>
                    </a:lnTo>
                    <a:lnTo>
                      <a:pt x="33567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73">
                <a:extLst>
                  <a:ext uri="{FF2B5EF4-FFF2-40B4-BE49-F238E27FC236}">
                    <a16:creationId xmlns:a16="http://schemas.microsoft.com/office/drawing/2014/main" id="{4602AC21-BA27-4842-B683-9F2B29649664}"/>
                  </a:ext>
                </a:extLst>
              </p:cNvPr>
              <p:cNvSpPr/>
              <p:nvPr/>
            </p:nvSpPr>
            <p:spPr>
              <a:xfrm>
                <a:off x="8656967" y="3615353"/>
                <a:ext cx="2594842" cy="1782226"/>
              </a:xfrm>
              <a:custGeom>
                <a:avLst/>
                <a:gdLst>
                  <a:gd name="connsiteX0" fmla="*/ 0 w 5155894"/>
                  <a:gd name="connsiteY0" fmla="*/ 0 h 2346593"/>
                  <a:gd name="connsiteX1" fmla="*/ 5155894 w 5155894"/>
                  <a:gd name="connsiteY1" fmla="*/ 0 h 2346593"/>
                  <a:gd name="connsiteX2" fmla="*/ 5155894 w 5155894"/>
                  <a:gd name="connsiteY2" fmla="*/ 2346593 h 2346593"/>
                  <a:gd name="connsiteX3" fmla="*/ 0 w 5155894"/>
                  <a:gd name="connsiteY3" fmla="*/ 2346593 h 2346593"/>
                  <a:gd name="connsiteX4" fmla="*/ 0 w 5155894"/>
                  <a:gd name="connsiteY4" fmla="*/ 0 h 2346593"/>
                  <a:gd name="connsiteX0" fmla="*/ 0 w 5188945"/>
                  <a:gd name="connsiteY0" fmla="*/ 363557 h 2710150"/>
                  <a:gd name="connsiteX1" fmla="*/ 5188945 w 5188945"/>
                  <a:gd name="connsiteY1" fmla="*/ 0 h 2710150"/>
                  <a:gd name="connsiteX2" fmla="*/ 5155894 w 5188945"/>
                  <a:gd name="connsiteY2" fmla="*/ 2710150 h 2710150"/>
                  <a:gd name="connsiteX3" fmla="*/ 0 w 5188945"/>
                  <a:gd name="connsiteY3" fmla="*/ 2710150 h 2710150"/>
                  <a:gd name="connsiteX4" fmla="*/ 0 w 5188945"/>
                  <a:gd name="connsiteY4" fmla="*/ 363557 h 2710150"/>
                  <a:gd name="connsiteX0" fmla="*/ 0 w 5221995"/>
                  <a:gd name="connsiteY0" fmla="*/ 363557 h 3393196"/>
                  <a:gd name="connsiteX1" fmla="*/ 5188945 w 5221995"/>
                  <a:gd name="connsiteY1" fmla="*/ 0 h 3393196"/>
                  <a:gd name="connsiteX2" fmla="*/ 5221995 w 5221995"/>
                  <a:gd name="connsiteY2" fmla="*/ 3393196 h 3393196"/>
                  <a:gd name="connsiteX3" fmla="*/ 0 w 5221995"/>
                  <a:gd name="connsiteY3" fmla="*/ 2710150 h 3393196"/>
                  <a:gd name="connsiteX4" fmla="*/ 0 w 5221995"/>
                  <a:gd name="connsiteY4" fmla="*/ 363557 h 339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995" h="3393196">
                    <a:moveTo>
                      <a:pt x="0" y="363557"/>
                    </a:moveTo>
                    <a:lnTo>
                      <a:pt x="5188945" y="0"/>
                    </a:lnTo>
                    <a:lnTo>
                      <a:pt x="5221995" y="3393196"/>
                    </a:lnTo>
                    <a:lnTo>
                      <a:pt x="0" y="2710150"/>
                    </a:lnTo>
                    <a:lnTo>
                      <a:pt x="0" y="3635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4D7386F-230E-4F3F-92B4-3A1B986CA186}"/>
                </a:ext>
              </a:extLst>
            </p:cNvPr>
            <p:cNvSpPr txBox="1"/>
            <p:nvPr/>
          </p:nvSpPr>
          <p:spPr>
            <a:xfrm>
              <a:off x="7725357" y="2345085"/>
              <a:ext cx="3187684" cy="1726306"/>
            </a:xfrm>
            <a:prstGeom prst="rect">
              <a:avLst/>
            </a:prstGeom>
            <a:noFill/>
          </p:spPr>
          <p:txBody>
            <a:bodyPr wrap="square">
              <a:spAutoFit/>
            </a:bodyPr>
            <a:lstStyle/>
            <a:p>
              <a:pPr marR="0" lvl="0">
                <a:lnSpc>
                  <a:spcPct val="107000"/>
                </a:lnSpc>
                <a:spcBef>
                  <a:spcPts val="600"/>
                </a:spcBef>
                <a:spcAft>
                  <a:spcPts val="600"/>
                </a:spcAft>
                <a:buClr>
                  <a:schemeClr val="tx1"/>
                </a:buClr>
              </a:pPr>
              <a:r>
                <a:rPr lang="en-US" sz="1800" b="1" dirty="0">
                  <a:solidFill>
                    <a:schemeClr val="bg1"/>
                  </a:solidFill>
                  <a:effectLst/>
                  <a:latin typeface="+mj-lt"/>
                  <a:ea typeface="Calibri" panose="020F0502020204030204" pitchFamily="34" charset="0"/>
                  <a:cs typeface="Times New Roman" panose="02020603050405020304" pitchFamily="18" charset="0"/>
                </a:rPr>
                <a:t>Whole life</a:t>
              </a:r>
            </a:p>
            <a:p>
              <a:pPr marR="0" lvl="0">
                <a:lnSpc>
                  <a:spcPct val="107000"/>
                </a:lnSpc>
                <a:spcBef>
                  <a:spcPts val="600"/>
                </a:spcBef>
                <a:spcAft>
                  <a:spcPts val="600"/>
                </a:spcAft>
                <a:buClr>
                  <a:schemeClr val="tx1"/>
                </a:buClr>
              </a:pPr>
              <a:r>
                <a:rPr lang="en-US" sz="1800" b="1" dirty="0">
                  <a:solidFill>
                    <a:schemeClr val="bg1"/>
                  </a:solidFill>
                  <a:effectLst/>
                  <a:latin typeface="+mj-lt"/>
                  <a:ea typeface="Calibri" panose="020F0502020204030204" pitchFamily="34" charset="0"/>
                  <a:cs typeface="Times New Roman" panose="02020603050405020304" pitchFamily="18" charset="0"/>
                </a:rPr>
                <a:t>Universal life</a:t>
              </a:r>
            </a:p>
            <a:p>
              <a:pPr marR="0" lvl="0">
                <a:lnSpc>
                  <a:spcPct val="107000"/>
                </a:lnSpc>
                <a:spcBef>
                  <a:spcPts val="600"/>
                </a:spcBef>
                <a:spcAft>
                  <a:spcPts val="600"/>
                </a:spcAft>
                <a:buClr>
                  <a:schemeClr val="tx1"/>
                </a:buClr>
              </a:pPr>
              <a:r>
                <a:rPr lang="en-US" sz="1800" b="1" dirty="0">
                  <a:solidFill>
                    <a:schemeClr val="bg1"/>
                  </a:solidFill>
                  <a:effectLst/>
                  <a:latin typeface="+mj-lt"/>
                  <a:ea typeface="Calibri" panose="020F0502020204030204" pitchFamily="34" charset="0"/>
                  <a:cs typeface="Times New Roman" panose="02020603050405020304" pitchFamily="18" charset="0"/>
                </a:rPr>
                <a:t>Indexed universal life</a:t>
              </a:r>
            </a:p>
            <a:p>
              <a:pPr>
                <a:lnSpc>
                  <a:spcPct val="107000"/>
                </a:lnSpc>
                <a:spcBef>
                  <a:spcPts val="600"/>
                </a:spcBef>
                <a:spcAft>
                  <a:spcPts val="600"/>
                </a:spcAft>
                <a:buClr>
                  <a:schemeClr val="tx1"/>
                </a:buClr>
              </a:pPr>
              <a:r>
                <a:rPr lang="en-US" b="1" dirty="0">
                  <a:solidFill>
                    <a:schemeClr val="bg1"/>
                  </a:solidFill>
                  <a:latin typeface="+mj-lt"/>
                  <a:cs typeface="Times New Roman" panose="02020603050405020304" pitchFamily="18" charset="0"/>
                </a:rPr>
                <a:t>Variable universal life</a:t>
              </a:r>
            </a:p>
          </p:txBody>
        </p:sp>
        <p:cxnSp>
          <p:nvCxnSpPr>
            <p:cNvPr id="17" name="Straight Connector 16">
              <a:extLst>
                <a:ext uri="{FF2B5EF4-FFF2-40B4-BE49-F238E27FC236}">
                  <a16:creationId xmlns:a16="http://schemas.microsoft.com/office/drawing/2014/main" id="{DF68A19A-DCDE-4235-8FFF-54912306911C}"/>
                </a:ext>
              </a:extLst>
            </p:cNvPr>
            <p:cNvCxnSpPr>
              <a:cxnSpLocks/>
            </p:cNvCxnSpPr>
            <p:nvPr/>
          </p:nvCxnSpPr>
          <p:spPr>
            <a:xfrm>
              <a:off x="7399282" y="2345085"/>
              <a:ext cx="0" cy="1726306"/>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51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B884A5-01C9-4067-BA7A-7DB37C58580E}"/>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7C2F27D-FAEA-49F1-9A5B-5E314C0FCAC4}"/>
              </a:ext>
            </a:extLst>
          </p:cNvPr>
          <p:cNvSpPr txBox="1"/>
          <p:nvPr/>
        </p:nvSpPr>
        <p:spPr>
          <a:xfrm>
            <a:off x="383923" y="4320575"/>
            <a:ext cx="5310182" cy="397738"/>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mj-lt"/>
                <a:ea typeface="Calibri" panose="020F0502020204030204" pitchFamily="34" charset="0"/>
                <a:cs typeface="Times New Roman" panose="02020603050405020304" pitchFamily="18" charset="0"/>
              </a:rPr>
              <a:t>How it works:</a:t>
            </a:r>
          </a:p>
        </p:txBody>
      </p:sp>
      <p:cxnSp>
        <p:nvCxnSpPr>
          <p:cNvPr id="15" name="Straight Connector 14">
            <a:extLst>
              <a:ext uri="{FF2B5EF4-FFF2-40B4-BE49-F238E27FC236}">
                <a16:creationId xmlns:a16="http://schemas.microsoft.com/office/drawing/2014/main" id="{37A92783-B2F8-4CEE-9E87-0333E3D4B347}"/>
              </a:ext>
            </a:extLst>
          </p:cNvPr>
          <p:cNvCxnSpPr>
            <a:cxnSpLocks/>
          </p:cNvCxnSpPr>
          <p:nvPr/>
        </p:nvCxnSpPr>
        <p:spPr>
          <a:xfrm>
            <a:off x="383923" y="3622864"/>
            <a:ext cx="1136123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B8D2C97-9398-44D3-A228-BC723080AD0B}"/>
              </a:ext>
            </a:extLst>
          </p:cNvPr>
          <p:cNvSpPr txBox="1"/>
          <p:nvPr/>
        </p:nvSpPr>
        <p:spPr>
          <a:xfrm>
            <a:off x="2790594" y="5016562"/>
            <a:ext cx="2003292" cy="590931"/>
          </a:xfrm>
          <a:prstGeom prst="rect">
            <a:avLst/>
          </a:prstGeom>
          <a:noFill/>
        </p:spPr>
        <p:txBody>
          <a:bodyPr wrap="square">
            <a:spAutoFit/>
          </a:bodyPr>
          <a:lstStyle/>
          <a:p>
            <a:pPr marR="0" lvl="0" algn="ctr">
              <a:lnSpc>
                <a:spcPct val="90000"/>
              </a:lnSpc>
              <a:spcBef>
                <a:spcPts val="600"/>
              </a:spcBef>
              <a:spcAft>
                <a:spcPts val="0"/>
              </a:spcAft>
              <a:buClr>
                <a:schemeClr val="tx1"/>
              </a:buClr>
              <a:buSzPts val="1100"/>
            </a:pPr>
            <a:r>
              <a:rPr lang="en-US" sz="1800" dirty="0">
                <a:solidFill>
                  <a:schemeClr val="tx2"/>
                </a:solidFill>
                <a:latin typeface="+mj-lt"/>
                <a:cs typeface="Times New Roman" panose="02020603050405020304" pitchFamily="18" charset="0"/>
              </a:rPr>
              <a:t>Purchase a cash value policy</a:t>
            </a:r>
          </a:p>
        </p:txBody>
      </p:sp>
      <p:sp>
        <p:nvSpPr>
          <p:cNvPr id="9" name="TextBox 8">
            <a:extLst>
              <a:ext uri="{FF2B5EF4-FFF2-40B4-BE49-F238E27FC236}">
                <a16:creationId xmlns:a16="http://schemas.microsoft.com/office/drawing/2014/main" id="{423B62CF-F0E6-48CE-9F2F-9E59C09C84D5}"/>
              </a:ext>
            </a:extLst>
          </p:cNvPr>
          <p:cNvSpPr txBox="1"/>
          <p:nvPr/>
        </p:nvSpPr>
        <p:spPr>
          <a:xfrm>
            <a:off x="5321198" y="5016562"/>
            <a:ext cx="2003292" cy="590931"/>
          </a:xfrm>
          <a:prstGeom prst="rect">
            <a:avLst/>
          </a:prstGeom>
          <a:noFill/>
        </p:spPr>
        <p:txBody>
          <a:bodyPr wrap="square">
            <a:spAutoFit/>
          </a:bodyPr>
          <a:lstStyle/>
          <a:p>
            <a:pPr marR="0" lvl="0" algn="ctr">
              <a:lnSpc>
                <a:spcPct val="90000"/>
              </a:lnSpc>
              <a:spcBef>
                <a:spcPts val="600"/>
              </a:spcBef>
              <a:spcAft>
                <a:spcPts val="0"/>
              </a:spcAft>
              <a:buClr>
                <a:schemeClr val="tx1"/>
              </a:buClr>
              <a:buSzPts val="1100"/>
            </a:pPr>
            <a:r>
              <a:rPr lang="en-US" sz="1800" dirty="0">
                <a:solidFill>
                  <a:schemeClr val="tx2"/>
                </a:solidFill>
                <a:latin typeface="+mj-lt"/>
                <a:cs typeface="Times New Roman" panose="02020603050405020304" pitchFamily="18" charset="0"/>
              </a:rPr>
              <a:t>Earnings grow tax-deferred</a:t>
            </a:r>
          </a:p>
        </p:txBody>
      </p:sp>
      <p:sp>
        <p:nvSpPr>
          <p:cNvPr id="10" name="TextBox 9">
            <a:extLst>
              <a:ext uri="{FF2B5EF4-FFF2-40B4-BE49-F238E27FC236}">
                <a16:creationId xmlns:a16="http://schemas.microsoft.com/office/drawing/2014/main" id="{72CA05BE-496C-4876-8D91-76BFB1D226E4}"/>
              </a:ext>
            </a:extLst>
          </p:cNvPr>
          <p:cNvSpPr txBox="1"/>
          <p:nvPr/>
        </p:nvSpPr>
        <p:spPr>
          <a:xfrm>
            <a:off x="7851801" y="5016562"/>
            <a:ext cx="3582638" cy="590931"/>
          </a:xfrm>
          <a:prstGeom prst="rect">
            <a:avLst/>
          </a:prstGeom>
          <a:noFill/>
        </p:spPr>
        <p:txBody>
          <a:bodyPr wrap="square">
            <a:spAutoFit/>
          </a:bodyPr>
          <a:lstStyle/>
          <a:p>
            <a:pPr marR="0" lvl="0" algn="ctr">
              <a:lnSpc>
                <a:spcPct val="90000"/>
              </a:lnSpc>
              <a:spcBef>
                <a:spcPts val="600"/>
              </a:spcBef>
              <a:spcAft>
                <a:spcPts val="800"/>
              </a:spcAft>
              <a:buClr>
                <a:schemeClr val="tx1"/>
              </a:buClr>
              <a:buSzPts val="1100"/>
            </a:pPr>
            <a:r>
              <a:rPr lang="en-US" sz="1800" dirty="0">
                <a:solidFill>
                  <a:schemeClr val="tx2"/>
                </a:solidFill>
                <a:latin typeface="+mj-lt"/>
                <a:cs typeface="Times New Roman" panose="02020603050405020304" pitchFamily="18" charset="0"/>
              </a:rPr>
              <a:t>Access policy value with tax-free withdrawals and policy loans</a:t>
            </a:r>
          </a:p>
        </p:txBody>
      </p:sp>
      <p:pic>
        <p:nvPicPr>
          <p:cNvPr id="6" name="Graphic 5">
            <a:extLst>
              <a:ext uri="{FF2B5EF4-FFF2-40B4-BE49-F238E27FC236}">
                <a16:creationId xmlns:a16="http://schemas.microsoft.com/office/drawing/2014/main" id="{649E8D5B-63F7-4211-A7B1-85732BD31F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4373" y="4190263"/>
            <a:ext cx="704068" cy="528051"/>
          </a:xfrm>
          <a:prstGeom prst="rect">
            <a:avLst/>
          </a:prstGeom>
        </p:spPr>
      </p:pic>
      <p:pic>
        <p:nvPicPr>
          <p:cNvPr id="7" name="Graphic 6">
            <a:extLst>
              <a:ext uri="{FF2B5EF4-FFF2-40B4-BE49-F238E27FC236}">
                <a16:creationId xmlns:a16="http://schemas.microsoft.com/office/drawing/2014/main" id="{0E7D14A2-4437-4396-B1C8-1578343564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0232" y="4125675"/>
            <a:ext cx="485775" cy="657225"/>
          </a:xfrm>
          <a:prstGeom prst="rect">
            <a:avLst/>
          </a:prstGeom>
        </p:spPr>
      </p:pic>
      <p:pic>
        <p:nvPicPr>
          <p:cNvPr id="11" name="Graphic 10">
            <a:extLst>
              <a:ext uri="{FF2B5EF4-FFF2-40B4-BE49-F238E27FC236}">
                <a16:creationId xmlns:a16="http://schemas.microsoft.com/office/drawing/2014/main" id="{4FA66BAF-2839-4351-8983-9D6A197FA0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3627" y="4176487"/>
            <a:ext cx="657225" cy="476250"/>
          </a:xfrm>
          <a:prstGeom prst="rect">
            <a:avLst/>
          </a:prstGeom>
        </p:spPr>
      </p:pic>
      <p:sp>
        <p:nvSpPr>
          <p:cNvPr id="13" name="TextBox 12">
            <a:extLst>
              <a:ext uri="{FF2B5EF4-FFF2-40B4-BE49-F238E27FC236}">
                <a16:creationId xmlns:a16="http://schemas.microsoft.com/office/drawing/2014/main" id="{19D7A193-F25E-4C90-B075-25EA3C4B670D}"/>
              </a:ext>
            </a:extLst>
          </p:cNvPr>
          <p:cNvSpPr txBox="1"/>
          <p:nvPr/>
        </p:nvSpPr>
        <p:spPr>
          <a:xfrm>
            <a:off x="5098564" y="2833164"/>
            <a:ext cx="6335875" cy="543172"/>
          </a:xfrm>
          <a:prstGeom prst="rect">
            <a:avLst/>
          </a:prstGeom>
          <a:noFill/>
        </p:spPr>
        <p:txBody>
          <a:bodyPr wrap="square" anchor="ctr" anchorCtr="0">
            <a:noAutofit/>
          </a:bodyPr>
          <a:lstStyle/>
          <a:p>
            <a:pPr marL="0" marR="0" algn="ctr">
              <a:lnSpc>
                <a:spcPct val="90000"/>
              </a:lnSpc>
              <a:spcBef>
                <a:spcPts val="0"/>
              </a:spcBef>
              <a:spcAft>
                <a:spcPts val="800"/>
              </a:spcAft>
            </a:pPr>
            <a:r>
              <a:rPr lang="en-US" sz="2800" dirty="0">
                <a:effectLst/>
                <a:latin typeface="+mj-lt"/>
                <a:ea typeface="Calibri" panose="020F0502020204030204" pitchFamily="34" charset="0"/>
                <a:cs typeface="Times New Roman" panose="02020603050405020304" pitchFamily="18" charset="0"/>
              </a:rPr>
              <a:t>Cash value accumulation potential</a:t>
            </a:r>
          </a:p>
        </p:txBody>
      </p:sp>
    </p:spTree>
    <p:extLst>
      <p:ext uri="{BB962C8B-B14F-4D97-AF65-F5344CB8AC3E}">
        <p14:creationId xmlns:p14="http://schemas.microsoft.com/office/powerpoint/2010/main" val="231652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B884A5-01C9-4067-BA7A-7DB37C58580E}"/>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7C2F27D-FAEA-49F1-9A5B-5E314C0FCAC4}"/>
              </a:ext>
            </a:extLst>
          </p:cNvPr>
          <p:cNvSpPr txBox="1"/>
          <p:nvPr/>
        </p:nvSpPr>
        <p:spPr>
          <a:xfrm>
            <a:off x="6524789" y="2069893"/>
            <a:ext cx="5310182" cy="2879763"/>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mj-lt"/>
                <a:ea typeface="Calibri" panose="020F0502020204030204" pitchFamily="34" charset="0"/>
                <a:cs typeface="Times New Roman" panose="02020603050405020304" pitchFamily="18" charset="0"/>
              </a:rPr>
              <a:t>Benefits: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Lifetime death benefit coverage</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Fixed interest rate</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Cash value growth and access</a:t>
            </a:r>
          </a:p>
          <a:p>
            <a:pPr marL="0" marR="0">
              <a:lnSpc>
                <a:spcPct val="107000"/>
              </a:lnSpc>
              <a:spcBef>
                <a:spcPts val="3000"/>
              </a:spcBef>
              <a:spcAft>
                <a:spcPts val="800"/>
              </a:spcAft>
            </a:pPr>
            <a:r>
              <a:rPr lang="en-US" sz="2000" dirty="0">
                <a:effectLst/>
                <a:latin typeface="+mj-lt"/>
                <a:ea typeface="Calibri" panose="020F0502020204030204" pitchFamily="34" charset="0"/>
                <a:cs typeface="Times New Roman" panose="02020603050405020304" pitchFamily="18" charset="0"/>
              </a:rPr>
              <a:t> </a:t>
            </a:r>
            <a:r>
              <a:rPr lang="en-US" sz="2000" b="1" dirty="0">
                <a:latin typeface="+mj-lt"/>
                <a:cs typeface="Times New Roman" panose="02020603050405020304" pitchFamily="18" charset="0"/>
              </a:rPr>
              <a:t>Considerations:</a:t>
            </a:r>
          </a:p>
          <a:p>
            <a:pPr marL="231775" marR="0" lvl="0" indent="-231775">
              <a:spcBef>
                <a:spcPts val="0"/>
              </a:spcBef>
              <a:spcAft>
                <a:spcPts val="0"/>
              </a:spcAft>
              <a:buClr>
                <a:schemeClr val="tx1"/>
              </a:buClr>
              <a:buSzPts val="1100"/>
              <a:buFont typeface="Symbol" panose="05050102010706020507" pitchFamily="18" charset="2"/>
              <a:buChar char=""/>
            </a:pPr>
            <a:r>
              <a:rPr lang="en-US" sz="1600" dirty="0">
                <a:solidFill>
                  <a:schemeClr val="tx2"/>
                </a:solidFill>
                <a:effectLst/>
                <a:latin typeface="+mj-lt"/>
                <a:ea typeface="Times New Roman" panose="02020603050405020304" pitchFamily="18" charset="0"/>
                <a:cs typeface="Times New Roman" panose="02020603050405020304" pitchFamily="18" charset="0"/>
              </a:rPr>
              <a:t>Typically the most expensive</a:t>
            </a:r>
            <a:endParaRPr lang="en-US" sz="1600" dirty="0">
              <a:solidFill>
                <a:schemeClr val="tx2"/>
              </a:solidFill>
              <a:latin typeface="+mj-lt"/>
              <a:ea typeface="Times New Roman" panose="02020603050405020304" pitchFamily="18" charset="0"/>
              <a:cs typeface="Times New Roman" panose="02020603050405020304" pitchFamily="18" charset="0"/>
            </a:endParaRP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effectLst/>
                <a:latin typeface="+mj-lt"/>
                <a:ea typeface="Calibri" panose="020F0502020204030204" pitchFamily="34" charset="0"/>
                <a:cs typeface="Times New Roman" panose="02020603050405020304" pitchFamily="18" charset="0"/>
              </a:rPr>
              <a:t>Non-adjustable premiums and face amount</a:t>
            </a:r>
            <a:endParaRPr lang="en-US" sz="1600" dirty="0">
              <a:solidFill>
                <a:schemeClr val="tx2"/>
              </a:solidFill>
              <a:latin typeface="+mj-lt"/>
            </a:endParaRPr>
          </a:p>
        </p:txBody>
      </p:sp>
      <p:cxnSp>
        <p:nvCxnSpPr>
          <p:cNvPr id="15" name="Straight Connector 14">
            <a:extLst>
              <a:ext uri="{FF2B5EF4-FFF2-40B4-BE49-F238E27FC236}">
                <a16:creationId xmlns:a16="http://schemas.microsoft.com/office/drawing/2014/main" id="{37A92783-B2F8-4CEE-9E87-0333E3D4B347}"/>
              </a:ext>
            </a:extLst>
          </p:cNvPr>
          <p:cNvCxnSpPr>
            <a:cxnSpLocks/>
          </p:cNvCxnSpPr>
          <p:nvPr/>
        </p:nvCxnSpPr>
        <p:spPr>
          <a:xfrm>
            <a:off x="383923" y="3622864"/>
            <a:ext cx="504868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D7A193-F25E-4C90-B075-25EA3C4B670D}"/>
              </a:ext>
            </a:extLst>
          </p:cNvPr>
          <p:cNvSpPr txBox="1"/>
          <p:nvPr/>
        </p:nvSpPr>
        <p:spPr>
          <a:xfrm>
            <a:off x="361755" y="3941388"/>
            <a:ext cx="6098240" cy="535531"/>
          </a:xfrm>
          <a:prstGeom prst="rect">
            <a:avLst/>
          </a:prstGeom>
          <a:noFill/>
        </p:spPr>
        <p:txBody>
          <a:bodyPr wrap="square">
            <a:spAutoFit/>
          </a:bodyPr>
          <a:lstStyle/>
          <a:p>
            <a:pPr marL="0" marR="0">
              <a:lnSpc>
                <a:spcPct val="90000"/>
              </a:lnSpc>
              <a:spcBef>
                <a:spcPts val="0"/>
              </a:spcBef>
              <a:spcAft>
                <a:spcPts val="800"/>
              </a:spcAft>
            </a:pPr>
            <a:r>
              <a:rPr lang="en-US" sz="3200" dirty="0">
                <a:solidFill>
                  <a:schemeClr val="tx2"/>
                </a:solidFill>
                <a:effectLst/>
                <a:latin typeface="+mj-lt"/>
                <a:ea typeface="Calibri" panose="020F0502020204030204" pitchFamily="34" charset="0"/>
                <a:cs typeface="Times New Roman" panose="02020603050405020304" pitchFamily="18" charset="0"/>
              </a:rPr>
              <a:t>Whole life</a:t>
            </a:r>
          </a:p>
        </p:txBody>
      </p:sp>
    </p:spTree>
    <p:extLst>
      <p:ext uri="{BB962C8B-B14F-4D97-AF65-F5344CB8AC3E}">
        <p14:creationId xmlns:p14="http://schemas.microsoft.com/office/powerpoint/2010/main" val="318809619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DBB9F5-AB85-4397-83D8-9A24018D338B}"/>
              </a:ext>
            </a:extLst>
          </p:cNvPr>
          <p:cNvSpPr/>
          <p:nvPr/>
        </p:nvSpPr>
        <p:spPr>
          <a:xfrm>
            <a:off x="11196735" y="6153178"/>
            <a:ext cx="183094" cy="553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a:extLst>
              <a:ext uri="{FF2B5EF4-FFF2-40B4-BE49-F238E27FC236}">
                <a16:creationId xmlns:a16="http://schemas.microsoft.com/office/drawing/2014/main" id="{EE0F4127-8762-440A-862D-FD6375BDD68C}"/>
              </a:ext>
            </a:extLst>
          </p:cNvPr>
          <p:cNvSpPr/>
          <p:nvPr/>
        </p:nvSpPr>
        <p:spPr>
          <a:xfrm>
            <a:off x="0" y="0"/>
            <a:ext cx="12192000" cy="6858000"/>
          </a:xfrm>
          <a:prstGeom prst="frame">
            <a:avLst>
              <a:gd name="adj1" fmla="val 6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37FBB2A0-C0EE-42F4-8C96-A1C2A015C7E0}"/>
              </a:ext>
            </a:extLst>
          </p:cNvPr>
          <p:cNvSpPr txBox="1"/>
          <p:nvPr/>
        </p:nvSpPr>
        <p:spPr>
          <a:xfrm>
            <a:off x="8076988" y="6353695"/>
            <a:ext cx="3165799" cy="215444"/>
          </a:xfrm>
          <a:prstGeom prst="rect">
            <a:avLst/>
          </a:prstGeom>
          <a:solidFill>
            <a:schemeClr val="tx1"/>
          </a:solidFill>
        </p:spPr>
        <p:txBody>
          <a:bodyPr wrap="square">
            <a:spAutoFit/>
          </a:bodyPr>
          <a:lstStyle/>
          <a:p>
            <a:pPr marL="0" marR="0">
              <a:spcBef>
                <a:spcPts val="0"/>
              </a:spcBef>
              <a:spcAft>
                <a:spcPts val="800"/>
              </a:spcAft>
            </a:pPr>
            <a:r>
              <a:rPr lang="en-US" sz="800" dirty="0">
                <a:solidFill>
                  <a:schemeClr val="bg1"/>
                </a:solidFill>
                <a:effectLst/>
                <a:latin typeface="+mj-lt"/>
                <a:ea typeface="Calibri" panose="020F0502020204030204" pitchFamily="34" charset="0"/>
                <a:cs typeface="Times New Roman" panose="02020603050405020304" pitchFamily="18" charset="0"/>
              </a:rPr>
              <a:t> </a:t>
            </a:r>
            <a:r>
              <a:rPr lang="en-US" sz="800" baseline="30000" dirty="0">
                <a:solidFill>
                  <a:schemeClr val="bg1"/>
                </a:solidFill>
                <a:effectLst/>
                <a:latin typeface="+mj-lt"/>
                <a:ea typeface="Calibri" panose="020F0502020204030204" pitchFamily="34" charset="0"/>
                <a:cs typeface="Times New Roman" panose="02020603050405020304" pitchFamily="18" charset="0"/>
              </a:rPr>
              <a:t>* </a:t>
            </a:r>
            <a:r>
              <a:rPr lang="en-US" sz="800" dirty="0">
                <a:solidFill>
                  <a:schemeClr val="bg1"/>
                </a:solidFill>
                <a:effectLst/>
                <a:latin typeface="+mj-lt"/>
                <a:ea typeface="Calibri" panose="020F0502020204030204" pitchFamily="34" charset="0"/>
                <a:cs typeface="Times New Roman" panose="02020603050405020304" pitchFamily="18" charset="0"/>
              </a:rPr>
              <a:t>Insurance Barometer Study, Life Happens and LIMRA, 2020</a:t>
            </a:r>
          </a:p>
        </p:txBody>
      </p:sp>
      <p:cxnSp>
        <p:nvCxnSpPr>
          <p:cNvPr id="10" name="Straight Connector 9">
            <a:extLst>
              <a:ext uri="{FF2B5EF4-FFF2-40B4-BE49-F238E27FC236}">
                <a16:creationId xmlns:a16="http://schemas.microsoft.com/office/drawing/2014/main" id="{423BB80D-6F65-4034-9B27-63E02C0CA4BB}"/>
              </a:ext>
            </a:extLst>
          </p:cNvPr>
          <p:cNvCxnSpPr>
            <a:cxnSpLocks/>
          </p:cNvCxnSpPr>
          <p:nvPr/>
        </p:nvCxnSpPr>
        <p:spPr>
          <a:xfrm flipV="1">
            <a:off x="11242789" y="6218475"/>
            <a:ext cx="0" cy="4219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07AFF1-E99F-4E8E-83BE-1635DD515723}"/>
              </a:ext>
            </a:extLst>
          </p:cNvPr>
          <p:cNvSpPr txBox="1"/>
          <p:nvPr/>
        </p:nvSpPr>
        <p:spPr>
          <a:xfrm>
            <a:off x="5855911" y="3975528"/>
            <a:ext cx="6315074" cy="769441"/>
          </a:xfrm>
          <a:prstGeom prst="rect">
            <a:avLst/>
          </a:prstGeom>
          <a:noFill/>
        </p:spPr>
        <p:txBody>
          <a:bodyPr wrap="square">
            <a:spAutoFit/>
          </a:bodyPr>
          <a:lstStyle/>
          <a:p>
            <a:r>
              <a:rPr lang="en-US" sz="4400" b="1" spc="-150" dirty="0">
                <a:solidFill>
                  <a:schemeClr val="bg1"/>
                </a:solidFill>
                <a:latin typeface="+mj-lt"/>
                <a:cs typeface="Times New Roman" panose="02020603050405020304" pitchFamily="18" charset="0"/>
              </a:rPr>
              <a:t>28</a:t>
            </a:r>
            <a:r>
              <a:rPr lang="en-US" sz="4400" spc="-150" dirty="0">
                <a:solidFill>
                  <a:schemeClr val="bg1"/>
                </a:solidFill>
                <a:latin typeface="+mj-lt"/>
                <a:cs typeface="Times New Roman" panose="02020603050405020304" pitchFamily="18" charset="0"/>
              </a:rPr>
              <a:t>%</a:t>
            </a:r>
            <a:r>
              <a:rPr lang="en-US" sz="4400" b="1" spc="-150" dirty="0">
                <a:solidFill>
                  <a:schemeClr val="bg1"/>
                </a:solidFill>
                <a:latin typeface="Arial Narrow" panose="020B0606020202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7670183F-B328-43A2-8041-527FAA0525A9}"/>
              </a:ext>
            </a:extLst>
          </p:cNvPr>
          <p:cNvSpPr txBox="1"/>
          <p:nvPr/>
        </p:nvSpPr>
        <p:spPr>
          <a:xfrm>
            <a:off x="7062360" y="4092482"/>
            <a:ext cx="2409374" cy="535531"/>
          </a:xfrm>
          <a:prstGeom prst="rect">
            <a:avLst/>
          </a:prstGeom>
          <a:noFill/>
        </p:spPr>
        <p:txBody>
          <a:bodyPr wrap="square">
            <a:spAutoFit/>
          </a:bodyPr>
          <a:lstStyle/>
          <a:p>
            <a:pPr marL="0" marR="0">
              <a:lnSpc>
                <a:spcPct val="90000"/>
              </a:lnSpc>
              <a:spcBef>
                <a:spcPts val="0"/>
              </a:spcBef>
              <a:spcAft>
                <a:spcPts val="800"/>
              </a:spcAft>
            </a:pPr>
            <a:r>
              <a:rPr lang="en-US" sz="1600" dirty="0">
                <a:solidFill>
                  <a:schemeClr val="bg1"/>
                </a:solidFill>
                <a:latin typeface="Arial" panose="020B0604020202020204" pitchFamily="34" charset="0"/>
                <a:cs typeface="Times New Roman" panose="02020603050405020304" pitchFamily="18" charset="0"/>
              </a:rPr>
              <a:t>would feel the impact within </a:t>
            </a:r>
            <a:r>
              <a:rPr lang="en-US" sz="1600" b="1" dirty="0">
                <a:solidFill>
                  <a:schemeClr val="bg1"/>
                </a:solidFill>
                <a:latin typeface="Arial" panose="020B0604020202020204" pitchFamily="34" charset="0"/>
                <a:cs typeface="Times New Roman" panose="02020603050405020304" pitchFamily="18" charset="0"/>
              </a:rPr>
              <a:t>one month</a:t>
            </a:r>
            <a:r>
              <a:rPr lang="en-US" sz="1600" dirty="0">
                <a:solidFill>
                  <a:schemeClr val="bg1"/>
                </a:solidFill>
                <a:latin typeface="Arial" panose="020B0604020202020204" pitchFamily="34" charset="0"/>
                <a:cs typeface="Times New Roman" panose="02020603050405020304" pitchFamily="18" charset="0"/>
              </a:rPr>
              <a:t>.* </a:t>
            </a:r>
          </a:p>
        </p:txBody>
      </p:sp>
      <p:sp>
        <p:nvSpPr>
          <p:cNvPr id="27" name="Oval 26">
            <a:extLst>
              <a:ext uri="{FF2B5EF4-FFF2-40B4-BE49-F238E27FC236}">
                <a16:creationId xmlns:a16="http://schemas.microsoft.com/office/drawing/2014/main" id="{2AE48034-23DA-413A-83B8-7AA3CB09ADD1}"/>
              </a:ext>
            </a:extLst>
          </p:cNvPr>
          <p:cNvSpPr/>
          <p:nvPr/>
        </p:nvSpPr>
        <p:spPr>
          <a:xfrm>
            <a:off x="804296" y="1506345"/>
            <a:ext cx="3719868" cy="3719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B7766B6-34B2-448E-9027-4A514E76BC6A}"/>
              </a:ext>
            </a:extLst>
          </p:cNvPr>
          <p:cNvCxnSpPr>
            <a:cxnSpLocks/>
          </p:cNvCxnSpPr>
          <p:nvPr/>
        </p:nvCxnSpPr>
        <p:spPr>
          <a:xfrm>
            <a:off x="1543638" y="3895798"/>
            <a:ext cx="77832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B38B1825-BF8B-49DA-9592-3C12D50CDB34}"/>
              </a:ext>
            </a:extLst>
          </p:cNvPr>
          <p:cNvGraphicFramePr/>
          <p:nvPr>
            <p:extLst>
              <p:ext uri="{D42A27DB-BD31-4B8C-83A1-F6EECF244321}">
                <p14:modId xmlns:p14="http://schemas.microsoft.com/office/powerpoint/2010/main" val="216993841"/>
              </p:ext>
            </p:extLst>
          </p:nvPr>
        </p:nvGraphicFramePr>
        <p:xfrm>
          <a:off x="115302" y="1631532"/>
          <a:ext cx="4997166" cy="33314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2FAB1EB-8E8D-42EA-B6FB-0C2D8AA7680F}"/>
              </a:ext>
            </a:extLst>
          </p:cNvPr>
          <p:cNvSpPr txBox="1"/>
          <p:nvPr/>
        </p:nvSpPr>
        <p:spPr>
          <a:xfrm>
            <a:off x="1399681" y="2474790"/>
            <a:ext cx="3860845" cy="1569660"/>
          </a:xfrm>
          <a:prstGeom prst="rect">
            <a:avLst/>
          </a:prstGeom>
          <a:noFill/>
        </p:spPr>
        <p:txBody>
          <a:bodyPr wrap="square">
            <a:spAutoFit/>
          </a:bodyPr>
          <a:lstStyle/>
          <a:p>
            <a:r>
              <a:rPr lang="en-US" sz="9600" b="1" spc="-150" dirty="0">
                <a:solidFill>
                  <a:schemeClr val="accent1"/>
                </a:solidFill>
                <a:effectLst/>
                <a:latin typeface="+mj-lt"/>
                <a:ea typeface="Calibri" panose="020F0502020204030204" pitchFamily="34" charset="0"/>
                <a:cs typeface="Times New Roman" panose="02020603050405020304" pitchFamily="18" charset="0"/>
              </a:rPr>
              <a:t>44</a:t>
            </a:r>
            <a:r>
              <a:rPr lang="en-US" sz="9600" spc="-150" dirty="0">
                <a:solidFill>
                  <a:schemeClr val="accent1"/>
                </a:solidFill>
                <a:effectLst/>
                <a:latin typeface="+mj-lt"/>
                <a:ea typeface="Calibri" panose="020F0502020204030204" pitchFamily="34" charset="0"/>
                <a:cs typeface="Times New Roman" panose="02020603050405020304" pitchFamily="18" charset="0"/>
              </a:rPr>
              <a:t>%</a:t>
            </a:r>
            <a:r>
              <a:rPr lang="en-US" sz="9600" b="1" spc="-150" dirty="0">
                <a:solidFill>
                  <a:schemeClr val="accent1"/>
                </a:solidFill>
                <a:effectLst/>
                <a:latin typeface="+mj-lt"/>
                <a:ea typeface="Calibri" panose="020F0502020204030204" pitchFamily="34" charset="0"/>
                <a:cs typeface="Times New Roman" panose="02020603050405020304" pitchFamily="18" charset="0"/>
              </a:rPr>
              <a:t> </a:t>
            </a:r>
            <a:endParaRPr lang="en-US" sz="9600" b="1" spc="-150" dirty="0">
              <a:solidFill>
                <a:schemeClr val="accent1"/>
              </a:solidFill>
              <a:latin typeface="+mj-lt"/>
            </a:endParaRPr>
          </a:p>
        </p:txBody>
      </p:sp>
      <p:sp>
        <p:nvSpPr>
          <p:cNvPr id="4" name="TextBox 3">
            <a:extLst>
              <a:ext uri="{FF2B5EF4-FFF2-40B4-BE49-F238E27FC236}">
                <a16:creationId xmlns:a16="http://schemas.microsoft.com/office/drawing/2014/main" id="{F61C5A18-7B27-4154-80CB-172DDBA70DE1}"/>
              </a:ext>
            </a:extLst>
          </p:cNvPr>
          <p:cNvSpPr txBox="1"/>
          <p:nvPr/>
        </p:nvSpPr>
        <p:spPr>
          <a:xfrm>
            <a:off x="4462071" y="2844612"/>
            <a:ext cx="4997165" cy="923330"/>
          </a:xfrm>
          <a:prstGeom prst="rect">
            <a:avLst/>
          </a:prstGeom>
          <a:noFill/>
        </p:spPr>
        <p:txBody>
          <a:bodyPr wrap="square">
            <a:spAutoFit/>
          </a:bodyPr>
          <a:lstStyle/>
          <a:p>
            <a:pPr marL="0" marR="0">
              <a:lnSpc>
                <a:spcPct val="90000"/>
              </a:lnSpc>
              <a:spcBef>
                <a:spcPts val="0"/>
              </a:spcBef>
              <a:spcAft>
                <a:spcPts val="8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all households would feel adverse financial impacts within </a:t>
            </a:r>
            <a:r>
              <a:rPr lang="en-US" sz="20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six months </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if a primary wage earner were to pass away.*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Half Frame 29">
            <a:extLst>
              <a:ext uri="{FF2B5EF4-FFF2-40B4-BE49-F238E27FC236}">
                <a16:creationId xmlns:a16="http://schemas.microsoft.com/office/drawing/2014/main" id="{DBA6986D-1CA9-43A9-905A-928FD4A487BF}"/>
              </a:ext>
            </a:extLst>
          </p:cNvPr>
          <p:cNvSpPr/>
          <p:nvPr/>
        </p:nvSpPr>
        <p:spPr>
          <a:xfrm rot="8100000">
            <a:off x="5373704" y="4215823"/>
            <a:ext cx="357746" cy="357748"/>
          </a:xfrm>
          <a:prstGeom prst="halfFrame">
            <a:avLst>
              <a:gd name="adj1" fmla="val 26262"/>
              <a:gd name="adj2" fmla="val 26262"/>
            </a:avLst>
          </a:prstGeom>
          <a:solidFill>
            <a:srgbClr val="CEDC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32">
            <a:extLst>
              <a:ext uri="{FF2B5EF4-FFF2-40B4-BE49-F238E27FC236}">
                <a16:creationId xmlns:a16="http://schemas.microsoft.com/office/drawing/2014/main" id="{471F01AD-7BBB-4F73-A62F-1AEA14120007}"/>
              </a:ext>
            </a:extLst>
          </p:cNvPr>
          <p:cNvSpPr/>
          <p:nvPr/>
        </p:nvSpPr>
        <p:spPr>
          <a:xfrm rot="8100000">
            <a:off x="4730776" y="4215824"/>
            <a:ext cx="357746" cy="357748"/>
          </a:xfrm>
          <a:prstGeom prst="halfFrame">
            <a:avLst>
              <a:gd name="adj1" fmla="val 26262"/>
              <a:gd name="adj2" fmla="val 26262"/>
            </a:avLst>
          </a:prstGeom>
          <a:solidFill>
            <a:srgbClr val="CEDC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a:extLst>
              <a:ext uri="{FF2B5EF4-FFF2-40B4-BE49-F238E27FC236}">
                <a16:creationId xmlns:a16="http://schemas.microsoft.com/office/drawing/2014/main" id="{BF445DB9-D57D-45A3-A66D-CF1EAAAC129D}"/>
              </a:ext>
            </a:extLst>
          </p:cNvPr>
          <p:cNvSpPr/>
          <p:nvPr/>
        </p:nvSpPr>
        <p:spPr>
          <a:xfrm rot="8100000">
            <a:off x="4409312" y="4215824"/>
            <a:ext cx="357746" cy="357748"/>
          </a:xfrm>
          <a:prstGeom prst="halfFrame">
            <a:avLst>
              <a:gd name="adj1" fmla="val 26262"/>
              <a:gd name="adj2" fmla="val 26262"/>
            </a:avLst>
          </a:prstGeom>
          <a:solidFill>
            <a:srgbClr val="CEDC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B2B25324-08FD-4639-A83C-0E994F01FADC}"/>
              </a:ext>
            </a:extLst>
          </p:cNvPr>
          <p:cNvCxnSpPr>
            <a:cxnSpLocks/>
          </p:cNvCxnSpPr>
          <p:nvPr/>
        </p:nvCxnSpPr>
        <p:spPr>
          <a:xfrm>
            <a:off x="11241762" y="6284041"/>
            <a:ext cx="0" cy="3577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1201459-4C42-4B48-9990-A9D2E4C756F6}"/>
              </a:ext>
            </a:extLst>
          </p:cNvPr>
          <p:cNvSpPr txBox="1"/>
          <p:nvPr/>
        </p:nvSpPr>
        <p:spPr>
          <a:xfrm>
            <a:off x="11335764" y="6309023"/>
            <a:ext cx="477089" cy="307777"/>
          </a:xfrm>
          <a:prstGeom prst="rect">
            <a:avLst/>
          </a:prstGeom>
          <a:noFill/>
        </p:spPr>
        <p:txBody>
          <a:bodyPr wrap="square" rtlCol="0" anchor="ctr" anchorCtr="0">
            <a:spAutoFit/>
          </a:bodyPr>
          <a:lstStyle/>
          <a:p>
            <a:pPr algn="r"/>
            <a:fld id="{4DDCD693-215E-4CA6-9675-EBC3E15E2E39}" type="slidenum">
              <a:rPr lang="en-US" sz="1400" smtClean="0">
                <a:solidFill>
                  <a:schemeClr val="bg1"/>
                </a:solidFill>
                <a:latin typeface="Arial" panose="020B0604020202020204" pitchFamily="34" charset="0"/>
                <a:cs typeface="Arial" panose="020B0604020202020204" pitchFamily="34" charset="0"/>
              </a:rPr>
              <a:pPr algn="r"/>
              <a:t>2</a:t>
            </a:fld>
            <a:endParaRPr lang="en-US" sz="900" dirty="0">
              <a:solidFill>
                <a:schemeClr val="bg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B6EFFBA6-EE0F-4297-9632-555CB54969A1}"/>
              </a:ext>
            </a:extLst>
          </p:cNvPr>
          <p:cNvGrpSpPr/>
          <p:nvPr/>
        </p:nvGrpSpPr>
        <p:grpSpPr>
          <a:xfrm>
            <a:off x="464009" y="5991383"/>
            <a:ext cx="1518435" cy="652157"/>
            <a:chOff x="3965575" y="1006475"/>
            <a:chExt cx="3067050" cy="1247775"/>
          </a:xfrm>
          <a:solidFill>
            <a:schemeClr val="bg1"/>
          </a:solidFill>
        </p:grpSpPr>
        <p:sp>
          <p:nvSpPr>
            <p:cNvPr id="40" name="Freeform 39">
              <a:extLst>
                <a:ext uri="{FF2B5EF4-FFF2-40B4-BE49-F238E27FC236}">
                  <a16:creationId xmlns:a16="http://schemas.microsoft.com/office/drawing/2014/main" id="{EC3B2379-8CF3-48FB-A72C-43EA91C47A89}"/>
                </a:ext>
              </a:extLst>
            </p:cNvPr>
            <p:cNvSpPr>
              <a:spLocks/>
            </p:cNvSpPr>
            <p:nvPr/>
          </p:nvSpPr>
          <p:spPr bwMode="auto">
            <a:xfrm>
              <a:off x="5276850" y="1006475"/>
              <a:ext cx="461963" cy="561975"/>
            </a:xfrm>
            <a:custGeom>
              <a:avLst/>
              <a:gdLst>
                <a:gd name="T0" fmla="*/ 152 w 275"/>
                <a:gd name="T1" fmla="*/ 233 h 336"/>
                <a:gd name="T2" fmla="*/ 101 w 275"/>
                <a:gd name="T3" fmla="*/ 168 h 336"/>
                <a:gd name="T4" fmla="*/ 169 w 275"/>
                <a:gd name="T5" fmla="*/ 101 h 336"/>
                <a:gd name="T6" fmla="*/ 203 w 275"/>
                <a:gd name="T7" fmla="*/ 110 h 336"/>
                <a:gd name="T8" fmla="*/ 275 w 275"/>
                <a:gd name="T9" fmla="*/ 38 h 336"/>
                <a:gd name="T10" fmla="*/ 169 w 275"/>
                <a:gd name="T11" fmla="*/ 0 h 336"/>
                <a:gd name="T12" fmla="*/ 0 w 275"/>
                <a:gd name="T13" fmla="*/ 168 h 336"/>
                <a:gd name="T14" fmla="*/ 152 w 275"/>
                <a:gd name="T15" fmla="*/ 336 h 336"/>
                <a:gd name="T16" fmla="*/ 152 w 275"/>
                <a:gd name="T17" fmla="*/ 2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36">
                  <a:moveTo>
                    <a:pt x="152" y="233"/>
                  </a:moveTo>
                  <a:cubicBezTo>
                    <a:pt x="123" y="226"/>
                    <a:pt x="101" y="200"/>
                    <a:pt x="101" y="168"/>
                  </a:cubicBezTo>
                  <a:cubicBezTo>
                    <a:pt x="101" y="131"/>
                    <a:pt x="132" y="101"/>
                    <a:pt x="169" y="101"/>
                  </a:cubicBezTo>
                  <a:cubicBezTo>
                    <a:pt x="181" y="101"/>
                    <a:pt x="193" y="104"/>
                    <a:pt x="203" y="110"/>
                  </a:cubicBezTo>
                  <a:cubicBezTo>
                    <a:pt x="275" y="38"/>
                    <a:pt x="275" y="38"/>
                    <a:pt x="275" y="38"/>
                  </a:cubicBezTo>
                  <a:cubicBezTo>
                    <a:pt x="246" y="14"/>
                    <a:pt x="209" y="0"/>
                    <a:pt x="169" y="0"/>
                  </a:cubicBezTo>
                  <a:cubicBezTo>
                    <a:pt x="76" y="0"/>
                    <a:pt x="0" y="75"/>
                    <a:pt x="0" y="168"/>
                  </a:cubicBezTo>
                  <a:cubicBezTo>
                    <a:pt x="0" y="256"/>
                    <a:pt x="67" y="327"/>
                    <a:pt x="152" y="336"/>
                  </a:cubicBezTo>
                  <a:lnTo>
                    <a:pt x="152"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a:extLst>
                <a:ext uri="{FF2B5EF4-FFF2-40B4-BE49-F238E27FC236}">
                  <a16:creationId xmlns:a16="http://schemas.microsoft.com/office/drawing/2014/main" id="{39751658-2BC3-4614-AD8D-B171AA946D92}"/>
                </a:ext>
              </a:extLst>
            </p:cNvPr>
            <p:cNvSpPr>
              <a:spLocks/>
            </p:cNvSpPr>
            <p:nvPr/>
          </p:nvSpPr>
          <p:spPr bwMode="auto">
            <a:xfrm>
              <a:off x="5657850" y="1109663"/>
              <a:ext cx="182563" cy="149225"/>
            </a:xfrm>
            <a:custGeom>
              <a:avLst/>
              <a:gdLst>
                <a:gd name="T0" fmla="*/ 72 w 109"/>
                <a:gd name="T1" fmla="*/ 0 h 89"/>
                <a:gd name="T2" fmla="*/ 0 w 109"/>
                <a:gd name="T3" fmla="*/ 72 h 89"/>
                <a:gd name="T4" fmla="*/ 7 w 109"/>
                <a:gd name="T5" fmla="*/ 89 h 89"/>
                <a:gd name="T6" fmla="*/ 109 w 109"/>
                <a:gd name="T7" fmla="*/ 89 h 89"/>
                <a:gd name="T8" fmla="*/ 72 w 109"/>
                <a:gd name="T9" fmla="*/ 0 h 89"/>
              </a:gdLst>
              <a:ahLst/>
              <a:cxnLst>
                <a:cxn ang="0">
                  <a:pos x="T0" y="T1"/>
                </a:cxn>
                <a:cxn ang="0">
                  <a:pos x="T2" y="T3"/>
                </a:cxn>
                <a:cxn ang="0">
                  <a:pos x="T4" y="T5"/>
                </a:cxn>
                <a:cxn ang="0">
                  <a:pos x="T6" y="T7"/>
                </a:cxn>
                <a:cxn ang="0">
                  <a:pos x="T8" y="T9"/>
                </a:cxn>
              </a:cxnLst>
              <a:rect l="0" t="0" r="r" b="b"/>
              <a:pathLst>
                <a:path w="109" h="89">
                  <a:moveTo>
                    <a:pt x="72" y="0"/>
                  </a:moveTo>
                  <a:cubicBezTo>
                    <a:pt x="0" y="72"/>
                    <a:pt x="0" y="72"/>
                    <a:pt x="0" y="72"/>
                  </a:cubicBezTo>
                  <a:cubicBezTo>
                    <a:pt x="3" y="78"/>
                    <a:pt x="5" y="83"/>
                    <a:pt x="7" y="89"/>
                  </a:cubicBezTo>
                  <a:cubicBezTo>
                    <a:pt x="109" y="89"/>
                    <a:pt x="109" y="89"/>
                    <a:pt x="109" y="89"/>
                  </a:cubicBezTo>
                  <a:cubicBezTo>
                    <a:pt x="106" y="56"/>
                    <a:pt x="92" y="25"/>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65FF8E2C-74E2-4033-97A2-15F7E14604FC}"/>
                </a:ext>
              </a:extLst>
            </p:cNvPr>
            <p:cNvSpPr>
              <a:spLocks/>
            </p:cNvSpPr>
            <p:nvPr/>
          </p:nvSpPr>
          <p:spPr bwMode="auto">
            <a:xfrm>
              <a:off x="5589588" y="1316038"/>
              <a:ext cx="250825" cy="252413"/>
            </a:xfrm>
            <a:custGeom>
              <a:avLst/>
              <a:gdLst>
                <a:gd name="T0" fmla="*/ 48 w 150"/>
                <a:gd name="T1" fmla="*/ 0 h 151"/>
                <a:gd name="T2" fmla="*/ 0 w 150"/>
                <a:gd name="T3" fmla="*/ 48 h 151"/>
                <a:gd name="T4" fmla="*/ 0 w 150"/>
                <a:gd name="T5" fmla="*/ 151 h 151"/>
                <a:gd name="T6" fmla="*/ 150 w 150"/>
                <a:gd name="T7" fmla="*/ 0 h 151"/>
                <a:gd name="T8" fmla="*/ 48 w 150"/>
                <a:gd name="T9" fmla="*/ 0 h 151"/>
              </a:gdLst>
              <a:ahLst/>
              <a:cxnLst>
                <a:cxn ang="0">
                  <a:pos x="T0" y="T1"/>
                </a:cxn>
                <a:cxn ang="0">
                  <a:pos x="T2" y="T3"/>
                </a:cxn>
                <a:cxn ang="0">
                  <a:pos x="T4" y="T5"/>
                </a:cxn>
                <a:cxn ang="0">
                  <a:pos x="T6" y="T7"/>
                </a:cxn>
                <a:cxn ang="0">
                  <a:pos x="T8" y="T9"/>
                </a:cxn>
              </a:cxnLst>
              <a:rect l="0" t="0" r="r" b="b"/>
              <a:pathLst>
                <a:path w="150" h="151">
                  <a:moveTo>
                    <a:pt x="48" y="0"/>
                  </a:moveTo>
                  <a:cubicBezTo>
                    <a:pt x="42" y="24"/>
                    <a:pt x="23" y="42"/>
                    <a:pt x="0" y="48"/>
                  </a:cubicBezTo>
                  <a:cubicBezTo>
                    <a:pt x="0" y="151"/>
                    <a:pt x="0" y="151"/>
                    <a:pt x="0" y="151"/>
                  </a:cubicBezTo>
                  <a:cubicBezTo>
                    <a:pt x="79" y="143"/>
                    <a:pt x="142" y="80"/>
                    <a:pt x="150" y="0"/>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a:extLst>
                <a:ext uri="{FF2B5EF4-FFF2-40B4-BE49-F238E27FC236}">
                  <a16:creationId xmlns:a16="http://schemas.microsoft.com/office/drawing/2014/main" id="{0C8ED99C-C4AF-4ECF-AB33-E1D0BC91AB08}"/>
                </a:ext>
              </a:extLst>
            </p:cNvPr>
            <p:cNvSpPr>
              <a:spLocks/>
            </p:cNvSpPr>
            <p:nvPr/>
          </p:nvSpPr>
          <p:spPr bwMode="auto">
            <a:xfrm>
              <a:off x="3965575" y="1770063"/>
              <a:ext cx="257175" cy="271463"/>
            </a:xfrm>
            <a:custGeom>
              <a:avLst/>
              <a:gdLst>
                <a:gd name="T0" fmla="*/ 0 w 153"/>
                <a:gd name="T1" fmla="*/ 81 h 162"/>
                <a:gd name="T2" fmla="*/ 84 w 153"/>
                <a:gd name="T3" fmla="*/ 0 h 162"/>
                <a:gd name="T4" fmla="*/ 153 w 153"/>
                <a:gd name="T5" fmla="*/ 42 h 162"/>
                <a:gd name="T6" fmla="*/ 118 w 153"/>
                <a:gd name="T7" fmla="*/ 59 h 162"/>
                <a:gd name="T8" fmla="*/ 84 w 153"/>
                <a:gd name="T9" fmla="*/ 36 h 162"/>
                <a:gd name="T10" fmla="*/ 41 w 153"/>
                <a:gd name="T11" fmla="*/ 81 h 162"/>
                <a:gd name="T12" fmla="*/ 84 w 153"/>
                <a:gd name="T13" fmla="*/ 127 h 162"/>
                <a:gd name="T14" fmla="*/ 118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8" y="59"/>
                    <a:pt x="118" y="59"/>
                    <a:pt x="118" y="59"/>
                  </a:cubicBezTo>
                  <a:cubicBezTo>
                    <a:pt x="113" y="46"/>
                    <a:pt x="100" y="36"/>
                    <a:pt x="84" y="36"/>
                  </a:cubicBezTo>
                  <a:cubicBezTo>
                    <a:pt x="59" y="36"/>
                    <a:pt x="41" y="56"/>
                    <a:pt x="41" y="81"/>
                  </a:cubicBezTo>
                  <a:cubicBezTo>
                    <a:pt x="41" y="107"/>
                    <a:pt x="59" y="127"/>
                    <a:pt x="84" y="127"/>
                  </a:cubicBezTo>
                  <a:cubicBezTo>
                    <a:pt x="100" y="127"/>
                    <a:pt x="113" y="116"/>
                    <a:pt x="118" y="104"/>
                  </a:cubicBezTo>
                  <a:cubicBezTo>
                    <a:pt x="153" y="120"/>
                    <a:pt x="153" y="120"/>
                    <a:pt x="153" y="120"/>
                  </a:cubicBezTo>
                  <a:cubicBezTo>
                    <a:pt x="143" y="140"/>
                    <a:pt x="123" y="162"/>
                    <a:pt x="84" y="162"/>
                  </a:cubicBezTo>
                  <a:cubicBezTo>
                    <a:pt x="37" y="162"/>
                    <a:pt x="0" y="129"/>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E0B66E14-1EF0-4B84-AAC1-A66AE341D61E}"/>
                </a:ext>
              </a:extLst>
            </p:cNvPr>
            <p:cNvSpPr>
              <a:spLocks noEditPoints="1"/>
            </p:cNvSpPr>
            <p:nvPr/>
          </p:nvSpPr>
          <p:spPr bwMode="auto">
            <a:xfrm>
              <a:off x="4318000"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590B8A20-94A4-4CDA-A006-D2DD50F8E78C}"/>
                </a:ext>
              </a:extLst>
            </p:cNvPr>
            <p:cNvSpPr>
              <a:spLocks/>
            </p:cNvSpPr>
            <p:nvPr/>
          </p:nvSpPr>
          <p:spPr bwMode="auto">
            <a:xfrm>
              <a:off x="4710113" y="1774825"/>
              <a:ext cx="244475" cy="261938"/>
            </a:xfrm>
            <a:custGeom>
              <a:avLst/>
              <a:gdLst>
                <a:gd name="T0" fmla="*/ 43 w 154"/>
                <a:gd name="T1" fmla="*/ 66 h 165"/>
                <a:gd name="T2" fmla="*/ 43 w 154"/>
                <a:gd name="T3" fmla="*/ 165 h 165"/>
                <a:gd name="T4" fmla="*/ 0 w 154"/>
                <a:gd name="T5" fmla="*/ 165 h 165"/>
                <a:gd name="T6" fmla="*/ 0 w 154"/>
                <a:gd name="T7" fmla="*/ 0 h 165"/>
                <a:gd name="T8" fmla="*/ 44 w 154"/>
                <a:gd name="T9" fmla="*/ 0 h 165"/>
                <a:gd name="T10" fmla="*/ 111 w 154"/>
                <a:gd name="T11" fmla="*/ 95 h 165"/>
                <a:gd name="T12" fmla="*/ 111 w 154"/>
                <a:gd name="T13" fmla="*/ 0 h 165"/>
                <a:gd name="T14" fmla="*/ 154 w 154"/>
                <a:gd name="T15" fmla="*/ 0 h 165"/>
                <a:gd name="T16" fmla="*/ 154 w 154"/>
                <a:gd name="T17" fmla="*/ 165 h 165"/>
                <a:gd name="T18" fmla="*/ 113 w 154"/>
                <a:gd name="T19" fmla="*/ 165 h 165"/>
                <a:gd name="T20" fmla="*/ 43 w 154"/>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5">
                  <a:moveTo>
                    <a:pt x="43" y="66"/>
                  </a:moveTo>
                  <a:lnTo>
                    <a:pt x="43" y="165"/>
                  </a:lnTo>
                  <a:lnTo>
                    <a:pt x="0" y="165"/>
                  </a:lnTo>
                  <a:lnTo>
                    <a:pt x="0" y="0"/>
                  </a:lnTo>
                  <a:lnTo>
                    <a:pt x="44" y="0"/>
                  </a:lnTo>
                  <a:lnTo>
                    <a:pt x="111" y="95"/>
                  </a:lnTo>
                  <a:lnTo>
                    <a:pt x="111" y="0"/>
                  </a:lnTo>
                  <a:lnTo>
                    <a:pt x="154" y="0"/>
                  </a:lnTo>
                  <a:lnTo>
                    <a:pt x="154" y="165"/>
                  </a:lnTo>
                  <a:lnTo>
                    <a:pt x="113" y="165"/>
                  </a:lnTo>
                  <a:lnTo>
                    <a:pt x="4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F1264C18-D3EF-49C2-BE18-0810B4D2C4A3}"/>
                </a:ext>
              </a:extLst>
            </p:cNvPr>
            <p:cNvSpPr>
              <a:spLocks/>
            </p:cNvSpPr>
            <p:nvPr/>
          </p:nvSpPr>
          <p:spPr bwMode="auto">
            <a:xfrm>
              <a:off x="5067300" y="1770063"/>
              <a:ext cx="257175" cy="271463"/>
            </a:xfrm>
            <a:custGeom>
              <a:avLst/>
              <a:gdLst>
                <a:gd name="T0" fmla="*/ 0 w 153"/>
                <a:gd name="T1" fmla="*/ 81 h 162"/>
                <a:gd name="T2" fmla="*/ 84 w 153"/>
                <a:gd name="T3" fmla="*/ 0 h 162"/>
                <a:gd name="T4" fmla="*/ 153 w 153"/>
                <a:gd name="T5" fmla="*/ 42 h 162"/>
                <a:gd name="T6" fmla="*/ 119 w 153"/>
                <a:gd name="T7" fmla="*/ 59 h 162"/>
                <a:gd name="T8" fmla="*/ 84 w 153"/>
                <a:gd name="T9" fmla="*/ 36 h 162"/>
                <a:gd name="T10" fmla="*/ 41 w 153"/>
                <a:gd name="T11" fmla="*/ 81 h 162"/>
                <a:gd name="T12" fmla="*/ 84 w 153"/>
                <a:gd name="T13" fmla="*/ 127 h 162"/>
                <a:gd name="T14" fmla="*/ 119 w 153"/>
                <a:gd name="T15" fmla="*/ 104 h 162"/>
                <a:gd name="T16" fmla="*/ 153 w 153"/>
                <a:gd name="T17" fmla="*/ 120 h 162"/>
                <a:gd name="T18" fmla="*/ 84 w 153"/>
                <a:gd name="T19" fmla="*/ 162 h 162"/>
                <a:gd name="T20" fmla="*/ 0 w 153"/>
                <a:gd name="T2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62">
                  <a:moveTo>
                    <a:pt x="0" y="81"/>
                  </a:moveTo>
                  <a:cubicBezTo>
                    <a:pt x="0" y="33"/>
                    <a:pt x="37" y="0"/>
                    <a:pt x="84" y="0"/>
                  </a:cubicBezTo>
                  <a:cubicBezTo>
                    <a:pt x="123" y="0"/>
                    <a:pt x="143" y="22"/>
                    <a:pt x="153" y="42"/>
                  </a:cubicBezTo>
                  <a:cubicBezTo>
                    <a:pt x="119" y="59"/>
                    <a:pt x="119" y="59"/>
                    <a:pt x="119" y="59"/>
                  </a:cubicBezTo>
                  <a:cubicBezTo>
                    <a:pt x="114" y="46"/>
                    <a:pt x="100" y="36"/>
                    <a:pt x="84" y="36"/>
                  </a:cubicBezTo>
                  <a:cubicBezTo>
                    <a:pt x="60" y="36"/>
                    <a:pt x="41" y="56"/>
                    <a:pt x="41" y="81"/>
                  </a:cubicBezTo>
                  <a:cubicBezTo>
                    <a:pt x="41" y="107"/>
                    <a:pt x="59" y="127"/>
                    <a:pt x="84" y="127"/>
                  </a:cubicBezTo>
                  <a:cubicBezTo>
                    <a:pt x="100" y="127"/>
                    <a:pt x="114" y="116"/>
                    <a:pt x="119" y="104"/>
                  </a:cubicBezTo>
                  <a:cubicBezTo>
                    <a:pt x="153" y="120"/>
                    <a:pt x="153" y="120"/>
                    <a:pt x="153" y="120"/>
                  </a:cubicBezTo>
                  <a:cubicBezTo>
                    <a:pt x="143" y="140"/>
                    <a:pt x="123" y="162"/>
                    <a:pt x="84" y="162"/>
                  </a:cubicBezTo>
                  <a:cubicBezTo>
                    <a:pt x="37" y="162"/>
                    <a:pt x="0" y="129"/>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51453F37-FFED-402C-B9AF-02D3796A7B82}"/>
                </a:ext>
              </a:extLst>
            </p:cNvPr>
            <p:cNvSpPr>
              <a:spLocks noEditPoints="1"/>
            </p:cNvSpPr>
            <p:nvPr/>
          </p:nvSpPr>
          <p:spPr bwMode="auto">
            <a:xfrm>
              <a:off x="5419725" y="1770063"/>
              <a:ext cx="279400" cy="271463"/>
            </a:xfrm>
            <a:custGeom>
              <a:avLst/>
              <a:gdLst>
                <a:gd name="T0" fmla="*/ 83 w 167"/>
                <a:gd name="T1" fmla="*/ 0 h 162"/>
                <a:gd name="T2" fmla="*/ 167 w 167"/>
                <a:gd name="T3" fmla="*/ 81 h 162"/>
                <a:gd name="T4" fmla="*/ 83 w 167"/>
                <a:gd name="T5" fmla="*/ 162 h 162"/>
                <a:gd name="T6" fmla="*/ 0 w 167"/>
                <a:gd name="T7" fmla="*/ 81 h 162"/>
                <a:gd name="T8" fmla="*/ 83 w 167"/>
                <a:gd name="T9" fmla="*/ 0 h 162"/>
                <a:gd name="T10" fmla="*/ 83 w 167"/>
                <a:gd name="T11" fmla="*/ 36 h 162"/>
                <a:gd name="T12" fmla="*/ 41 w 167"/>
                <a:gd name="T13" fmla="*/ 81 h 162"/>
                <a:gd name="T14" fmla="*/ 83 w 167"/>
                <a:gd name="T15" fmla="*/ 127 h 162"/>
                <a:gd name="T16" fmla="*/ 126 w 167"/>
                <a:gd name="T17" fmla="*/ 81 h 162"/>
                <a:gd name="T18" fmla="*/ 83 w 167"/>
                <a:gd name="T19"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2">
                  <a:moveTo>
                    <a:pt x="83" y="0"/>
                  </a:moveTo>
                  <a:cubicBezTo>
                    <a:pt x="131" y="0"/>
                    <a:pt x="167" y="33"/>
                    <a:pt x="167" y="81"/>
                  </a:cubicBezTo>
                  <a:cubicBezTo>
                    <a:pt x="167" y="129"/>
                    <a:pt x="131" y="162"/>
                    <a:pt x="83" y="162"/>
                  </a:cubicBezTo>
                  <a:cubicBezTo>
                    <a:pt x="36" y="162"/>
                    <a:pt x="0" y="129"/>
                    <a:pt x="0" y="81"/>
                  </a:cubicBezTo>
                  <a:cubicBezTo>
                    <a:pt x="0" y="33"/>
                    <a:pt x="36" y="0"/>
                    <a:pt x="83" y="0"/>
                  </a:cubicBezTo>
                  <a:close/>
                  <a:moveTo>
                    <a:pt x="83" y="36"/>
                  </a:moveTo>
                  <a:cubicBezTo>
                    <a:pt x="57" y="36"/>
                    <a:pt x="41" y="56"/>
                    <a:pt x="41" y="81"/>
                  </a:cubicBezTo>
                  <a:cubicBezTo>
                    <a:pt x="41" y="107"/>
                    <a:pt x="57" y="127"/>
                    <a:pt x="83" y="127"/>
                  </a:cubicBezTo>
                  <a:cubicBezTo>
                    <a:pt x="109" y="127"/>
                    <a:pt x="126" y="107"/>
                    <a:pt x="126" y="81"/>
                  </a:cubicBezTo>
                  <a:cubicBezTo>
                    <a:pt x="126" y="56"/>
                    <a:pt x="109" y="36"/>
                    <a:pt x="8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6DD77ED0-3969-4E98-A1F4-20A3444F4300}"/>
                </a:ext>
              </a:extLst>
            </p:cNvPr>
            <p:cNvSpPr>
              <a:spLocks/>
            </p:cNvSpPr>
            <p:nvPr/>
          </p:nvSpPr>
          <p:spPr bwMode="auto">
            <a:xfrm>
              <a:off x="5813425" y="1774825"/>
              <a:ext cx="242888" cy="266700"/>
            </a:xfrm>
            <a:custGeom>
              <a:avLst/>
              <a:gdLst>
                <a:gd name="T0" fmla="*/ 0 w 145"/>
                <a:gd name="T1" fmla="*/ 0 h 159"/>
                <a:gd name="T2" fmla="*/ 41 w 145"/>
                <a:gd name="T3" fmla="*/ 0 h 159"/>
                <a:gd name="T4" fmla="*/ 41 w 145"/>
                <a:gd name="T5" fmla="*/ 92 h 159"/>
                <a:gd name="T6" fmla="*/ 73 w 145"/>
                <a:gd name="T7" fmla="*/ 124 h 159"/>
                <a:gd name="T8" fmla="*/ 104 w 145"/>
                <a:gd name="T9" fmla="*/ 92 h 159"/>
                <a:gd name="T10" fmla="*/ 104 w 145"/>
                <a:gd name="T11" fmla="*/ 0 h 159"/>
                <a:gd name="T12" fmla="*/ 145 w 145"/>
                <a:gd name="T13" fmla="*/ 0 h 159"/>
                <a:gd name="T14" fmla="*/ 145 w 145"/>
                <a:gd name="T15" fmla="*/ 93 h 159"/>
                <a:gd name="T16" fmla="*/ 73 w 145"/>
                <a:gd name="T17" fmla="*/ 159 h 159"/>
                <a:gd name="T18" fmla="*/ 0 w 145"/>
                <a:gd name="T19" fmla="*/ 93 h 159"/>
                <a:gd name="T20" fmla="*/ 0 w 145"/>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59">
                  <a:moveTo>
                    <a:pt x="0" y="0"/>
                  </a:moveTo>
                  <a:cubicBezTo>
                    <a:pt x="41" y="0"/>
                    <a:pt x="41" y="0"/>
                    <a:pt x="41" y="0"/>
                  </a:cubicBezTo>
                  <a:cubicBezTo>
                    <a:pt x="41" y="92"/>
                    <a:pt x="41" y="92"/>
                    <a:pt x="41" y="92"/>
                  </a:cubicBezTo>
                  <a:cubicBezTo>
                    <a:pt x="41" y="110"/>
                    <a:pt x="51" y="124"/>
                    <a:pt x="73" y="124"/>
                  </a:cubicBezTo>
                  <a:cubicBezTo>
                    <a:pt x="94" y="124"/>
                    <a:pt x="104" y="110"/>
                    <a:pt x="104" y="92"/>
                  </a:cubicBezTo>
                  <a:cubicBezTo>
                    <a:pt x="104" y="0"/>
                    <a:pt x="104" y="0"/>
                    <a:pt x="104" y="0"/>
                  </a:cubicBezTo>
                  <a:cubicBezTo>
                    <a:pt x="145" y="0"/>
                    <a:pt x="145" y="0"/>
                    <a:pt x="145" y="0"/>
                  </a:cubicBezTo>
                  <a:cubicBezTo>
                    <a:pt x="145" y="93"/>
                    <a:pt x="145" y="93"/>
                    <a:pt x="145" y="93"/>
                  </a:cubicBezTo>
                  <a:cubicBezTo>
                    <a:pt x="145" y="132"/>
                    <a:pt x="123" y="159"/>
                    <a:pt x="73" y="159"/>
                  </a:cubicBezTo>
                  <a:cubicBezTo>
                    <a:pt x="22" y="159"/>
                    <a:pt x="0" y="132"/>
                    <a:pt x="0" y="93"/>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E2655722-A2BD-4020-A77E-EF291AA5003A}"/>
                </a:ext>
              </a:extLst>
            </p:cNvPr>
            <p:cNvSpPr>
              <a:spLocks noEditPoints="1"/>
            </p:cNvSpPr>
            <p:nvPr/>
          </p:nvSpPr>
          <p:spPr bwMode="auto">
            <a:xfrm>
              <a:off x="6181725" y="1774825"/>
              <a:ext cx="225425" cy="261938"/>
            </a:xfrm>
            <a:custGeom>
              <a:avLst/>
              <a:gdLst>
                <a:gd name="T0" fmla="*/ 61 w 134"/>
                <a:gd name="T1" fmla="*/ 103 h 156"/>
                <a:gd name="T2" fmla="*/ 41 w 134"/>
                <a:gd name="T3" fmla="*/ 103 h 156"/>
                <a:gd name="T4" fmla="*/ 41 w 134"/>
                <a:gd name="T5" fmla="*/ 156 h 156"/>
                <a:gd name="T6" fmla="*/ 0 w 134"/>
                <a:gd name="T7" fmla="*/ 156 h 156"/>
                <a:gd name="T8" fmla="*/ 0 w 134"/>
                <a:gd name="T9" fmla="*/ 0 h 156"/>
                <a:gd name="T10" fmla="*/ 79 w 134"/>
                <a:gd name="T11" fmla="*/ 0 h 156"/>
                <a:gd name="T12" fmla="*/ 133 w 134"/>
                <a:gd name="T13" fmla="*/ 52 h 156"/>
                <a:gd name="T14" fmla="*/ 102 w 134"/>
                <a:gd name="T15" fmla="*/ 99 h 156"/>
                <a:gd name="T16" fmla="*/ 134 w 134"/>
                <a:gd name="T17" fmla="*/ 156 h 156"/>
                <a:gd name="T18" fmla="*/ 88 w 134"/>
                <a:gd name="T19" fmla="*/ 156 h 156"/>
                <a:gd name="T20" fmla="*/ 61 w 134"/>
                <a:gd name="T21" fmla="*/ 103 h 156"/>
                <a:gd name="T22" fmla="*/ 73 w 134"/>
                <a:gd name="T23" fmla="*/ 34 h 156"/>
                <a:gd name="T24" fmla="*/ 41 w 134"/>
                <a:gd name="T25" fmla="*/ 34 h 156"/>
                <a:gd name="T26" fmla="*/ 41 w 134"/>
                <a:gd name="T27" fmla="*/ 69 h 156"/>
                <a:gd name="T28" fmla="*/ 73 w 134"/>
                <a:gd name="T29" fmla="*/ 69 h 156"/>
                <a:gd name="T30" fmla="*/ 92 w 134"/>
                <a:gd name="T31" fmla="*/ 51 h 156"/>
                <a:gd name="T32" fmla="*/ 73 w 134"/>
                <a:gd name="T33"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6">
                  <a:moveTo>
                    <a:pt x="61" y="103"/>
                  </a:moveTo>
                  <a:cubicBezTo>
                    <a:pt x="41" y="103"/>
                    <a:pt x="41" y="103"/>
                    <a:pt x="41" y="103"/>
                  </a:cubicBezTo>
                  <a:cubicBezTo>
                    <a:pt x="41" y="156"/>
                    <a:pt x="41" y="156"/>
                    <a:pt x="41" y="156"/>
                  </a:cubicBezTo>
                  <a:cubicBezTo>
                    <a:pt x="0" y="156"/>
                    <a:pt x="0" y="156"/>
                    <a:pt x="0" y="156"/>
                  </a:cubicBezTo>
                  <a:cubicBezTo>
                    <a:pt x="0" y="0"/>
                    <a:pt x="0" y="0"/>
                    <a:pt x="0" y="0"/>
                  </a:cubicBezTo>
                  <a:cubicBezTo>
                    <a:pt x="79" y="0"/>
                    <a:pt x="79" y="0"/>
                    <a:pt x="79" y="0"/>
                  </a:cubicBezTo>
                  <a:cubicBezTo>
                    <a:pt x="113" y="0"/>
                    <a:pt x="133" y="23"/>
                    <a:pt x="133" y="52"/>
                  </a:cubicBezTo>
                  <a:cubicBezTo>
                    <a:pt x="133" y="79"/>
                    <a:pt x="116" y="94"/>
                    <a:pt x="102" y="99"/>
                  </a:cubicBezTo>
                  <a:cubicBezTo>
                    <a:pt x="134" y="156"/>
                    <a:pt x="134" y="156"/>
                    <a:pt x="134" y="156"/>
                  </a:cubicBezTo>
                  <a:cubicBezTo>
                    <a:pt x="88" y="156"/>
                    <a:pt x="88" y="156"/>
                    <a:pt x="88" y="156"/>
                  </a:cubicBezTo>
                  <a:lnTo>
                    <a:pt x="61" y="103"/>
                  </a:lnTo>
                  <a:close/>
                  <a:moveTo>
                    <a:pt x="73" y="34"/>
                  </a:moveTo>
                  <a:cubicBezTo>
                    <a:pt x="41" y="34"/>
                    <a:pt x="41" y="34"/>
                    <a:pt x="41" y="34"/>
                  </a:cubicBezTo>
                  <a:cubicBezTo>
                    <a:pt x="41" y="69"/>
                    <a:pt x="41" y="69"/>
                    <a:pt x="41" y="69"/>
                  </a:cubicBezTo>
                  <a:cubicBezTo>
                    <a:pt x="73" y="69"/>
                    <a:pt x="73" y="69"/>
                    <a:pt x="73" y="69"/>
                  </a:cubicBezTo>
                  <a:cubicBezTo>
                    <a:pt x="83" y="69"/>
                    <a:pt x="92" y="62"/>
                    <a:pt x="92" y="51"/>
                  </a:cubicBezTo>
                  <a:cubicBezTo>
                    <a:pt x="92" y="41"/>
                    <a:pt x="83"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2CB57502-0809-42EC-9627-91D116BE33BE}"/>
                </a:ext>
              </a:extLst>
            </p:cNvPr>
            <p:cNvSpPr>
              <a:spLocks/>
            </p:cNvSpPr>
            <p:nvPr/>
          </p:nvSpPr>
          <p:spPr bwMode="auto">
            <a:xfrm>
              <a:off x="6502400" y="1770063"/>
              <a:ext cx="227013" cy="271463"/>
            </a:xfrm>
            <a:custGeom>
              <a:avLst/>
              <a:gdLst>
                <a:gd name="T0" fmla="*/ 22 w 135"/>
                <a:gd name="T1" fmla="*/ 107 h 162"/>
                <a:gd name="T2" fmla="*/ 72 w 135"/>
                <a:gd name="T3" fmla="*/ 128 h 162"/>
                <a:gd name="T4" fmla="*/ 94 w 135"/>
                <a:gd name="T5" fmla="*/ 114 h 162"/>
                <a:gd name="T6" fmla="*/ 67 w 135"/>
                <a:gd name="T7" fmla="*/ 98 h 162"/>
                <a:gd name="T8" fmla="*/ 5 w 135"/>
                <a:gd name="T9" fmla="*/ 50 h 162"/>
                <a:gd name="T10" fmla="*/ 68 w 135"/>
                <a:gd name="T11" fmla="*/ 0 h 162"/>
                <a:gd name="T12" fmla="*/ 131 w 135"/>
                <a:gd name="T13" fmla="*/ 22 h 162"/>
                <a:gd name="T14" fmla="*/ 109 w 135"/>
                <a:gd name="T15" fmla="*/ 51 h 162"/>
                <a:gd name="T16" fmla="*/ 65 w 135"/>
                <a:gd name="T17" fmla="*/ 35 h 162"/>
                <a:gd name="T18" fmla="*/ 46 w 135"/>
                <a:gd name="T19" fmla="*/ 47 h 162"/>
                <a:gd name="T20" fmla="*/ 73 w 135"/>
                <a:gd name="T21" fmla="*/ 62 h 162"/>
                <a:gd name="T22" fmla="*/ 135 w 135"/>
                <a:gd name="T23" fmla="*/ 110 h 162"/>
                <a:gd name="T24" fmla="*/ 70 w 135"/>
                <a:gd name="T25" fmla="*/ 162 h 162"/>
                <a:gd name="T26" fmla="*/ 0 w 135"/>
                <a:gd name="T27" fmla="*/ 137 h 162"/>
                <a:gd name="T28" fmla="*/ 22 w 135"/>
                <a:gd name="T29"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62">
                  <a:moveTo>
                    <a:pt x="22" y="107"/>
                  </a:moveTo>
                  <a:cubicBezTo>
                    <a:pt x="33" y="118"/>
                    <a:pt x="50" y="128"/>
                    <a:pt x="72" y="128"/>
                  </a:cubicBezTo>
                  <a:cubicBezTo>
                    <a:pt x="85" y="128"/>
                    <a:pt x="94" y="122"/>
                    <a:pt x="94" y="114"/>
                  </a:cubicBezTo>
                  <a:cubicBezTo>
                    <a:pt x="94" y="105"/>
                    <a:pt x="84" y="102"/>
                    <a:pt x="67" y="98"/>
                  </a:cubicBezTo>
                  <a:cubicBezTo>
                    <a:pt x="41" y="93"/>
                    <a:pt x="5" y="87"/>
                    <a:pt x="5" y="50"/>
                  </a:cubicBezTo>
                  <a:cubicBezTo>
                    <a:pt x="5" y="23"/>
                    <a:pt x="27" y="0"/>
                    <a:pt x="68" y="0"/>
                  </a:cubicBezTo>
                  <a:cubicBezTo>
                    <a:pt x="93" y="0"/>
                    <a:pt x="115" y="8"/>
                    <a:pt x="131" y="22"/>
                  </a:cubicBezTo>
                  <a:cubicBezTo>
                    <a:pt x="109" y="51"/>
                    <a:pt x="109" y="51"/>
                    <a:pt x="109" y="51"/>
                  </a:cubicBezTo>
                  <a:cubicBezTo>
                    <a:pt x="96" y="40"/>
                    <a:pt x="79" y="35"/>
                    <a:pt x="65" y="35"/>
                  </a:cubicBezTo>
                  <a:cubicBezTo>
                    <a:pt x="52" y="35"/>
                    <a:pt x="46" y="40"/>
                    <a:pt x="46" y="47"/>
                  </a:cubicBezTo>
                  <a:cubicBezTo>
                    <a:pt x="46" y="55"/>
                    <a:pt x="56" y="58"/>
                    <a:pt x="73" y="62"/>
                  </a:cubicBezTo>
                  <a:cubicBezTo>
                    <a:pt x="99" y="67"/>
                    <a:pt x="135" y="75"/>
                    <a:pt x="135" y="110"/>
                  </a:cubicBezTo>
                  <a:cubicBezTo>
                    <a:pt x="135" y="141"/>
                    <a:pt x="112" y="162"/>
                    <a:pt x="70" y="162"/>
                  </a:cubicBezTo>
                  <a:cubicBezTo>
                    <a:pt x="38" y="162"/>
                    <a:pt x="16" y="152"/>
                    <a:pt x="0" y="137"/>
                  </a:cubicBezTo>
                  <a:lnTo>
                    <a:pt x="2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AA7A9EB6-E07E-4510-B47B-739391C48A37}"/>
                </a:ext>
              </a:extLst>
            </p:cNvPr>
            <p:cNvSpPr>
              <a:spLocks/>
            </p:cNvSpPr>
            <p:nvPr/>
          </p:nvSpPr>
          <p:spPr bwMode="auto">
            <a:xfrm>
              <a:off x="6838950" y="1774825"/>
              <a:ext cx="193675" cy="261938"/>
            </a:xfrm>
            <a:custGeom>
              <a:avLst/>
              <a:gdLst>
                <a:gd name="T0" fmla="*/ 0 w 122"/>
                <a:gd name="T1" fmla="*/ 0 h 165"/>
                <a:gd name="T2" fmla="*/ 122 w 122"/>
                <a:gd name="T3" fmla="*/ 0 h 165"/>
                <a:gd name="T4" fmla="*/ 122 w 122"/>
                <a:gd name="T5" fmla="*/ 36 h 165"/>
                <a:gd name="T6" fmla="*/ 43 w 122"/>
                <a:gd name="T7" fmla="*/ 36 h 165"/>
                <a:gd name="T8" fmla="*/ 43 w 122"/>
                <a:gd name="T9" fmla="*/ 64 h 165"/>
                <a:gd name="T10" fmla="*/ 120 w 122"/>
                <a:gd name="T11" fmla="*/ 64 h 165"/>
                <a:gd name="T12" fmla="*/ 120 w 122"/>
                <a:gd name="T13" fmla="*/ 99 h 165"/>
                <a:gd name="T14" fmla="*/ 43 w 122"/>
                <a:gd name="T15" fmla="*/ 99 h 165"/>
                <a:gd name="T16" fmla="*/ 43 w 122"/>
                <a:gd name="T17" fmla="*/ 129 h 165"/>
                <a:gd name="T18" fmla="*/ 122 w 122"/>
                <a:gd name="T19" fmla="*/ 129 h 165"/>
                <a:gd name="T20" fmla="*/ 122 w 122"/>
                <a:gd name="T21" fmla="*/ 165 h 165"/>
                <a:gd name="T22" fmla="*/ 0 w 122"/>
                <a:gd name="T23" fmla="*/ 165 h 165"/>
                <a:gd name="T24" fmla="*/ 0 w 12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65">
                  <a:moveTo>
                    <a:pt x="0" y="0"/>
                  </a:moveTo>
                  <a:lnTo>
                    <a:pt x="122" y="0"/>
                  </a:lnTo>
                  <a:lnTo>
                    <a:pt x="122" y="36"/>
                  </a:lnTo>
                  <a:lnTo>
                    <a:pt x="43" y="36"/>
                  </a:lnTo>
                  <a:lnTo>
                    <a:pt x="43" y="64"/>
                  </a:lnTo>
                  <a:lnTo>
                    <a:pt x="120" y="64"/>
                  </a:lnTo>
                  <a:lnTo>
                    <a:pt x="120" y="99"/>
                  </a:lnTo>
                  <a:lnTo>
                    <a:pt x="43" y="99"/>
                  </a:lnTo>
                  <a:lnTo>
                    <a:pt x="43" y="129"/>
                  </a:lnTo>
                  <a:lnTo>
                    <a:pt x="122" y="129"/>
                  </a:lnTo>
                  <a:lnTo>
                    <a:pt x="122" y="165"/>
                  </a:lnTo>
                  <a:lnTo>
                    <a:pt x="0" y="16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9EBB7B54-14EE-417F-B2A6-944E9C6C4BB0}"/>
                </a:ext>
              </a:extLst>
            </p:cNvPr>
            <p:cNvSpPr>
              <a:spLocks/>
            </p:cNvSpPr>
            <p:nvPr/>
          </p:nvSpPr>
          <p:spPr bwMode="auto">
            <a:xfrm>
              <a:off x="4884738" y="2171700"/>
              <a:ext cx="57150" cy="80963"/>
            </a:xfrm>
            <a:custGeom>
              <a:avLst/>
              <a:gdLst>
                <a:gd name="T0" fmla="*/ 0 w 36"/>
                <a:gd name="T1" fmla="*/ 0 h 51"/>
                <a:gd name="T2" fmla="*/ 36 w 36"/>
                <a:gd name="T3" fmla="*/ 0 h 51"/>
                <a:gd name="T4" fmla="*/ 36 w 36"/>
                <a:gd name="T5" fmla="*/ 10 h 51"/>
                <a:gd name="T6" fmla="*/ 12 w 36"/>
                <a:gd name="T7" fmla="*/ 10 h 51"/>
                <a:gd name="T8" fmla="*/ 12 w 36"/>
                <a:gd name="T9" fmla="*/ 21 h 51"/>
                <a:gd name="T10" fmla="*/ 33 w 36"/>
                <a:gd name="T11" fmla="*/ 21 h 51"/>
                <a:gd name="T12" fmla="*/ 33 w 36"/>
                <a:gd name="T13" fmla="*/ 30 h 51"/>
                <a:gd name="T14" fmla="*/ 12 w 36"/>
                <a:gd name="T15" fmla="*/ 30 h 51"/>
                <a:gd name="T16" fmla="*/ 12 w 36"/>
                <a:gd name="T17" fmla="*/ 51 h 51"/>
                <a:gd name="T18" fmla="*/ 0 w 36"/>
                <a:gd name="T19" fmla="*/ 51 h 51"/>
                <a:gd name="T20" fmla="*/ 0 w 3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0" y="0"/>
                  </a:moveTo>
                  <a:lnTo>
                    <a:pt x="36" y="0"/>
                  </a:lnTo>
                  <a:lnTo>
                    <a:pt x="36" y="10"/>
                  </a:lnTo>
                  <a:lnTo>
                    <a:pt x="12" y="10"/>
                  </a:lnTo>
                  <a:lnTo>
                    <a:pt x="12" y="21"/>
                  </a:lnTo>
                  <a:lnTo>
                    <a:pt x="33" y="21"/>
                  </a:lnTo>
                  <a:lnTo>
                    <a:pt x="33" y="30"/>
                  </a:lnTo>
                  <a:lnTo>
                    <a:pt x="12" y="30"/>
                  </a:lnTo>
                  <a:lnTo>
                    <a:pt x="12"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8E5A1F39-B480-4CF6-98FF-C26C0E9F07A6}"/>
                </a:ext>
              </a:extLst>
            </p:cNvPr>
            <p:cNvSpPr>
              <a:spLocks noChangeArrowheads="1"/>
            </p:cNvSpPr>
            <p:nvPr/>
          </p:nvSpPr>
          <p:spPr bwMode="auto">
            <a:xfrm>
              <a:off x="4973638" y="2171700"/>
              <a:ext cx="17463"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EE9DCD6E-0020-4C6C-9E6C-BE197A633F30}"/>
                </a:ext>
              </a:extLst>
            </p:cNvPr>
            <p:cNvSpPr>
              <a:spLocks/>
            </p:cNvSpPr>
            <p:nvPr/>
          </p:nvSpPr>
          <p:spPr bwMode="auto">
            <a:xfrm>
              <a:off x="5029200"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1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1" y="51"/>
                  </a:lnTo>
                  <a:lnTo>
                    <a:pt x="10" y="17"/>
                  </a:lnTo>
                  <a:lnTo>
                    <a:pt x="10" y="17"/>
                  </a:lnTo>
                  <a:lnTo>
                    <a:pt x="10"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714EDFDE-81FB-496F-9917-90437B64EF03}"/>
                </a:ext>
              </a:extLst>
            </p:cNvPr>
            <p:cNvSpPr>
              <a:spLocks noEditPoints="1"/>
            </p:cNvSpPr>
            <p:nvPr/>
          </p:nvSpPr>
          <p:spPr bwMode="auto">
            <a:xfrm>
              <a:off x="5126038"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5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5 w 50"/>
                <a:gd name="T23" fmla="*/ 12 h 51"/>
                <a:gd name="T24" fmla="*/ 25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5" y="39"/>
                  </a:lnTo>
                  <a:lnTo>
                    <a:pt x="12" y="51"/>
                  </a:lnTo>
                  <a:lnTo>
                    <a:pt x="0" y="51"/>
                  </a:lnTo>
                  <a:lnTo>
                    <a:pt x="19" y="0"/>
                  </a:lnTo>
                  <a:close/>
                  <a:moveTo>
                    <a:pt x="18" y="31"/>
                  </a:moveTo>
                  <a:lnTo>
                    <a:pt x="32" y="31"/>
                  </a:lnTo>
                  <a:lnTo>
                    <a:pt x="25" y="12"/>
                  </a:lnTo>
                  <a:lnTo>
                    <a:pt x="25" y="12"/>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FF7E6F44-7995-45EE-BE16-A8533F398C65}"/>
                </a:ext>
              </a:extLst>
            </p:cNvPr>
            <p:cNvSpPr>
              <a:spLocks/>
            </p:cNvSpPr>
            <p:nvPr/>
          </p:nvSpPr>
          <p:spPr bwMode="auto">
            <a:xfrm>
              <a:off x="5233988" y="2171700"/>
              <a:ext cx="68263" cy="80963"/>
            </a:xfrm>
            <a:custGeom>
              <a:avLst/>
              <a:gdLst>
                <a:gd name="T0" fmla="*/ 0 w 43"/>
                <a:gd name="T1" fmla="*/ 0 h 51"/>
                <a:gd name="T2" fmla="*/ 11 w 43"/>
                <a:gd name="T3" fmla="*/ 0 h 51"/>
                <a:gd name="T4" fmla="*/ 32 w 43"/>
                <a:gd name="T5" fmla="*/ 34 h 51"/>
                <a:gd name="T6" fmla="*/ 32 w 43"/>
                <a:gd name="T7" fmla="*/ 34 h 51"/>
                <a:gd name="T8" fmla="*/ 32 w 43"/>
                <a:gd name="T9" fmla="*/ 0 h 51"/>
                <a:gd name="T10" fmla="*/ 43 w 43"/>
                <a:gd name="T11" fmla="*/ 0 h 51"/>
                <a:gd name="T12" fmla="*/ 43 w 43"/>
                <a:gd name="T13" fmla="*/ 51 h 51"/>
                <a:gd name="T14" fmla="*/ 32 w 43"/>
                <a:gd name="T15" fmla="*/ 51 h 51"/>
                <a:gd name="T16" fmla="*/ 10 w 43"/>
                <a:gd name="T17" fmla="*/ 17 h 51"/>
                <a:gd name="T18" fmla="*/ 10 w 43"/>
                <a:gd name="T19" fmla="*/ 17 h 51"/>
                <a:gd name="T20" fmla="*/ 10 w 43"/>
                <a:gd name="T21" fmla="*/ 51 h 51"/>
                <a:gd name="T22" fmla="*/ 0 w 43"/>
                <a:gd name="T23" fmla="*/ 51 h 51"/>
                <a:gd name="T24" fmla="*/ 0 w 4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1">
                  <a:moveTo>
                    <a:pt x="0" y="0"/>
                  </a:moveTo>
                  <a:lnTo>
                    <a:pt x="11" y="0"/>
                  </a:lnTo>
                  <a:lnTo>
                    <a:pt x="32" y="34"/>
                  </a:lnTo>
                  <a:lnTo>
                    <a:pt x="32" y="34"/>
                  </a:lnTo>
                  <a:lnTo>
                    <a:pt x="32" y="0"/>
                  </a:lnTo>
                  <a:lnTo>
                    <a:pt x="43" y="0"/>
                  </a:lnTo>
                  <a:lnTo>
                    <a:pt x="43" y="51"/>
                  </a:lnTo>
                  <a:lnTo>
                    <a:pt x="32" y="51"/>
                  </a:lnTo>
                  <a:lnTo>
                    <a:pt x="10" y="17"/>
                  </a:lnTo>
                  <a:lnTo>
                    <a:pt x="10" y="17"/>
                  </a:lnTo>
                  <a:lnTo>
                    <a:pt x="10"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9D11399D-D235-4947-A584-A7621E1C4FE0}"/>
                </a:ext>
              </a:extLst>
            </p:cNvPr>
            <p:cNvSpPr>
              <a:spLocks/>
            </p:cNvSpPr>
            <p:nvPr/>
          </p:nvSpPr>
          <p:spPr bwMode="auto">
            <a:xfrm>
              <a:off x="5335588" y="2168525"/>
              <a:ext cx="76200" cy="85725"/>
            </a:xfrm>
            <a:custGeom>
              <a:avLst/>
              <a:gdLst>
                <a:gd name="T0" fmla="*/ 35 w 45"/>
                <a:gd name="T1" fmla="*/ 18 h 51"/>
                <a:gd name="T2" fmla="*/ 24 w 45"/>
                <a:gd name="T3" fmla="*/ 9 h 51"/>
                <a:gd name="T4" fmla="*/ 11 w 45"/>
                <a:gd name="T5" fmla="*/ 26 h 51"/>
                <a:gd name="T6" fmla="*/ 24 w 45"/>
                <a:gd name="T7" fmla="*/ 42 h 51"/>
                <a:gd name="T8" fmla="*/ 35 w 45"/>
                <a:gd name="T9" fmla="*/ 31 h 51"/>
                <a:gd name="T10" fmla="*/ 45 w 45"/>
                <a:gd name="T11" fmla="*/ 31 h 51"/>
                <a:gd name="T12" fmla="*/ 24 w 45"/>
                <a:gd name="T13" fmla="*/ 51 h 51"/>
                <a:gd name="T14" fmla="*/ 0 w 45"/>
                <a:gd name="T15" fmla="*/ 26 h 51"/>
                <a:gd name="T16" fmla="*/ 24 w 45"/>
                <a:gd name="T17" fmla="*/ 0 h 51"/>
                <a:gd name="T18" fmla="*/ 45 w 45"/>
                <a:gd name="T19" fmla="*/ 18 h 51"/>
                <a:gd name="T20" fmla="*/ 35 w 45"/>
                <a:gd name="T21"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35" y="18"/>
                  </a:moveTo>
                  <a:cubicBezTo>
                    <a:pt x="34" y="13"/>
                    <a:pt x="29" y="9"/>
                    <a:pt x="24" y="9"/>
                  </a:cubicBezTo>
                  <a:cubicBezTo>
                    <a:pt x="14" y="9"/>
                    <a:pt x="11" y="17"/>
                    <a:pt x="11" y="26"/>
                  </a:cubicBezTo>
                  <a:cubicBezTo>
                    <a:pt x="11" y="34"/>
                    <a:pt x="14" y="42"/>
                    <a:pt x="24" y="42"/>
                  </a:cubicBezTo>
                  <a:cubicBezTo>
                    <a:pt x="31" y="42"/>
                    <a:pt x="34" y="38"/>
                    <a:pt x="35" y="31"/>
                  </a:cubicBezTo>
                  <a:cubicBezTo>
                    <a:pt x="45" y="31"/>
                    <a:pt x="45" y="31"/>
                    <a:pt x="45" y="31"/>
                  </a:cubicBezTo>
                  <a:cubicBezTo>
                    <a:pt x="44" y="43"/>
                    <a:pt x="36" y="51"/>
                    <a:pt x="24" y="51"/>
                  </a:cubicBezTo>
                  <a:cubicBezTo>
                    <a:pt x="9" y="51"/>
                    <a:pt x="0" y="40"/>
                    <a:pt x="0" y="26"/>
                  </a:cubicBezTo>
                  <a:cubicBezTo>
                    <a:pt x="0" y="12"/>
                    <a:pt x="9" y="0"/>
                    <a:pt x="24" y="0"/>
                  </a:cubicBezTo>
                  <a:cubicBezTo>
                    <a:pt x="35" y="0"/>
                    <a:pt x="44" y="7"/>
                    <a:pt x="45" y="18"/>
                  </a:cubicBezTo>
                  <a:lnTo>
                    <a:pt x="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a:extLst>
                <a:ext uri="{FF2B5EF4-FFF2-40B4-BE49-F238E27FC236}">
                  <a16:creationId xmlns:a16="http://schemas.microsoft.com/office/drawing/2014/main" id="{6FAF511D-7E67-4D29-88F8-928BBF79318C}"/>
                </a:ext>
              </a:extLst>
            </p:cNvPr>
            <p:cNvSpPr>
              <a:spLocks noChangeArrowheads="1"/>
            </p:cNvSpPr>
            <p:nvPr/>
          </p:nvSpPr>
          <p:spPr bwMode="auto">
            <a:xfrm>
              <a:off x="5445125" y="2171700"/>
              <a:ext cx="17463"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6BD6145B-C0F1-4AAC-B63C-E38109DBDAD7}"/>
                </a:ext>
              </a:extLst>
            </p:cNvPr>
            <p:cNvSpPr>
              <a:spLocks noEditPoints="1"/>
            </p:cNvSpPr>
            <p:nvPr/>
          </p:nvSpPr>
          <p:spPr bwMode="auto">
            <a:xfrm>
              <a:off x="5491163" y="2171700"/>
              <a:ext cx="79375" cy="80963"/>
            </a:xfrm>
            <a:custGeom>
              <a:avLst/>
              <a:gdLst>
                <a:gd name="T0" fmla="*/ 19 w 50"/>
                <a:gd name="T1" fmla="*/ 0 h 51"/>
                <a:gd name="T2" fmla="*/ 31 w 50"/>
                <a:gd name="T3" fmla="*/ 0 h 51"/>
                <a:gd name="T4" fmla="*/ 50 w 50"/>
                <a:gd name="T5" fmla="*/ 51 h 51"/>
                <a:gd name="T6" fmla="*/ 38 w 50"/>
                <a:gd name="T7" fmla="*/ 51 h 51"/>
                <a:gd name="T8" fmla="*/ 35 w 50"/>
                <a:gd name="T9" fmla="*/ 39 h 51"/>
                <a:gd name="T10" fmla="*/ 16 w 50"/>
                <a:gd name="T11" fmla="*/ 39 h 51"/>
                <a:gd name="T12" fmla="*/ 12 w 50"/>
                <a:gd name="T13" fmla="*/ 51 h 51"/>
                <a:gd name="T14" fmla="*/ 0 w 50"/>
                <a:gd name="T15" fmla="*/ 51 h 51"/>
                <a:gd name="T16" fmla="*/ 19 w 50"/>
                <a:gd name="T17" fmla="*/ 0 h 51"/>
                <a:gd name="T18" fmla="*/ 18 w 50"/>
                <a:gd name="T19" fmla="*/ 31 h 51"/>
                <a:gd name="T20" fmla="*/ 32 w 50"/>
                <a:gd name="T21" fmla="*/ 31 h 51"/>
                <a:gd name="T22" fmla="*/ 26 w 50"/>
                <a:gd name="T23" fmla="*/ 12 h 51"/>
                <a:gd name="T24" fmla="*/ 26 w 50"/>
                <a:gd name="T25" fmla="*/ 12 h 51"/>
                <a:gd name="T26" fmla="*/ 18 w 50"/>
                <a:gd name="T2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1">
                  <a:moveTo>
                    <a:pt x="19" y="0"/>
                  </a:moveTo>
                  <a:lnTo>
                    <a:pt x="31" y="0"/>
                  </a:lnTo>
                  <a:lnTo>
                    <a:pt x="50" y="51"/>
                  </a:lnTo>
                  <a:lnTo>
                    <a:pt x="38" y="51"/>
                  </a:lnTo>
                  <a:lnTo>
                    <a:pt x="35" y="39"/>
                  </a:lnTo>
                  <a:lnTo>
                    <a:pt x="16" y="39"/>
                  </a:lnTo>
                  <a:lnTo>
                    <a:pt x="12" y="51"/>
                  </a:lnTo>
                  <a:lnTo>
                    <a:pt x="0" y="51"/>
                  </a:lnTo>
                  <a:lnTo>
                    <a:pt x="19" y="0"/>
                  </a:lnTo>
                  <a:close/>
                  <a:moveTo>
                    <a:pt x="18" y="31"/>
                  </a:moveTo>
                  <a:lnTo>
                    <a:pt x="32" y="31"/>
                  </a:lnTo>
                  <a:lnTo>
                    <a:pt x="26" y="12"/>
                  </a:lnTo>
                  <a:lnTo>
                    <a:pt x="26" y="12"/>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6CABD3B9-8C0F-47AA-B6F1-13650906A67E}"/>
                </a:ext>
              </a:extLst>
            </p:cNvPr>
            <p:cNvSpPr>
              <a:spLocks/>
            </p:cNvSpPr>
            <p:nvPr/>
          </p:nvSpPr>
          <p:spPr bwMode="auto">
            <a:xfrm>
              <a:off x="5600700" y="2171700"/>
              <a:ext cx="57150" cy="80963"/>
            </a:xfrm>
            <a:custGeom>
              <a:avLst/>
              <a:gdLst>
                <a:gd name="T0" fmla="*/ 0 w 36"/>
                <a:gd name="T1" fmla="*/ 0 h 51"/>
                <a:gd name="T2" fmla="*/ 10 w 36"/>
                <a:gd name="T3" fmla="*/ 0 h 51"/>
                <a:gd name="T4" fmla="*/ 10 w 36"/>
                <a:gd name="T5" fmla="*/ 41 h 51"/>
                <a:gd name="T6" fmla="*/ 36 w 36"/>
                <a:gd name="T7" fmla="*/ 41 h 51"/>
                <a:gd name="T8" fmla="*/ 36 w 36"/>
                <a:gd name="T9" fmla="*/ 51 h 51"/>
                <a:gd name="T10" fmla="*/ 0 w 36"/>
                <a:gd name="T11" fmla="*/ 51 h 51"/>
                <a:gd name="T12" fmla="*/ 0 w 3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0" y="0"/>
                  </a:moveTo>
                  <a:lnTo>
                    <a:pt x="10" y="0"/>
                  </a:lnTo>
                  <a:lnTo>
                    <a:pt x="10" y="41"/>
                  </a:lnTo>
                  <a:lnTo>
                    <a:pt x="36" y="41"/>
                  </a:lnTo>
                  <a:lnTo>
                    <a:pt x="36" y="51"/>
                  </a:lnTo>
                  <a:lnTo>
                    <a:pt x="0" y="5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a:extLst>
                <a:ext uri="{FF2B5EF4-FFF2-40B4-BE49-F238E27FC236}">
                  <a16:creationId xmlns:a16="http://schemas.microsoft.com/office/drawing/2014/main" id="{57A55663-C6FA-459D-81E1-4C2331E4E91D}"/>
                </a:ext>
              </a:extLst>
            </p:cNvPr>
            <p:cNvSpPr>
              <a:spLocks/>
            </p:cNvSpPr>
            <p:nvPr/>
          </p:nvSpPr>
          <p:spPr bwMode="auto">
            <a:xfrm>
              <a:off x="5738813" y="2168525"/>
              <a:ext cx="74613" cy="85725"/>
            </a:xfrm>
            <a:custGeom>
              <a:avLst/>
              <a:gdLst>
                <a:gd name="T0" fmla="*/ 37 w 45"/>
                <a:gd name="T1" fmla="*/ 44 h 51"/>
                <a:gd name="T2" fmla="*/ 24 w 45"/>
                <a:gd name="T3" fmla="*/ 51 h 51"/>
                <a:gd name="T4" fmla="*/ 0 w 45"/>
                <a:gd name="T5" fmla="*/ 26 h 51"/>
                <a:gd name="T6" fmla="*/ 24 w 45"/>
                <a:gd name="T7" fmla="*/ 0 h 51"/>
                <a:gd name="T8" fmla="*/ 44 w 45"/>
                <a:gd name="T9" fmla="*/ 17 h 51"/>
                <a:gd name="T10" fmla="*/ 34 w 45"/>
                <a:gd name="T11" fmla="*/ 17 h 51"/>
                <a:gd name="T12" fmla="*/ 24 w 45"/>
                <a:gd name="T13" fmla="*/ 9 h 51"/>
                <a:gd name="T14" fmla="*/ 11 w 45"/>
                <a:gd name="T15" fmla="*/ 26 h 51"/>
                <a:gd name="T16" fmla="*/ 24 w 45"/>
                <a:gd name="T17" fmla="*/ 42 h 51"/>
                <a:gd name="T18" fmla="*/ 35 w 45"/>
                <a:gd name="T19" fmla="*/ 32 h 51"/>
                <a:gd name="T20" fmla="*/ 25 w 45"/>
                <a:gd name="T21" fmla="*/ 32 h 51"/>
                <a:gd name="T22" fmla="*/ 25 w 45"/>
                <a:gd name="T23" fmla="*/ 24 h 51"/>
                <a:gd name="T24" fmla="*/ 45 w 45"/>
                <a:gd name="T25" fmla="*/ 24 h 51"/>
                <a:gd name="T26" fmla="*/ 45 w 45"/>
                <a:gd name="T27" fmla="*/ 50 h 51"/>
                <a:gd name="T28" fmla="*/ 38 w 45"/>
                <a:gd name="T29" fmla="*/ 50 h 51"/>
                <a:gd name="T30" fmla="*/ 37 w 45"/>
                <a:gd name="T3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51">
                  <a:moveTo>
                    <a:pt x="37" y="44"/>
                  </a:moveTo>
                  <a:cubicBezTo>
                    <a:pt x="33" y="49"/>
                    <a:pt x="29" y="51"/>
                    <a:pt x="24" y="51"/>
                  </a:cubicBezTo>
                  <a:cubicBezTo>
                    <a:pt x="9" y="51"/>
                    <a:pt x="0" y="40"/>
                    <a:pt x="0" y="26"/>
                  </a:cubicBezTo>
                  <a:cubicBezTo>
                    <a:pt x="0" y="12"/>
                    <a:pt x="9" y="0"/>
                    <a:pt x="24" y="0"/>
                  </a:cubicBezTo>
                  <a:cubicBezTo>
                    <a:pt x="34" y="0"/>
                    <a:pt x="43" y="7"/>
                    <a:pt x="44" y="17"/>
                  </a:cubicBezTo>
                  <a:cubicBezTo>
                    <a:pt x="34" y="17"/>
                    <a:pt x="34" y="17"/>
                    <a:pt x="34" y="17"/>
                  </a:cubicBezTo>
                  <a:cubicBezTo>
                    <a:pt x="33" y="12"/>
                    <a:pt x="29" y="9"/>
                    <a:pt x="24" y="9"/>
                  </a:cubicBezTo>
                  <a:cubicBezTo>
                    <a:pt x="14" y="9"/>
                    <a:pt x="11" y="17"/>
                    <a:pt x="11" y="26"/>
                  </a:cubicBezTo>
                  <a:cubicBezTo>
                    <a:pt x="11" y="34"/>
                    <a:pt x="14" y="42"/>
                    <a:pt x="24" y="42"/>
                  </a:cubicBezTo>
                  <a:cubicBezTo>
                    <a:pt x="31" y="42"/>
                    <a:pt x="35" y="38"/>
                    <a:pt x="35" y="32"/>
                  </a:cubicBezTo>
                  <a:cubicBezTo>
                    <a:pt x="25" y="32"/>
                    <a:pt x="25" y="32"/>
                    <a:pt x="25" y="32"/>
                  </a:cubicBezTo>
                  <a:cubicBezTo>
                    <a:pt x="25" y="24"/>
                    <a:pt x="25" y="24"/>
                    <a:pt x="25" y="24"/>
                  </a:cubicBezTo>
                  <a:cubicBezTo>
                    <a:pt x="45" y="24"/>
                    <a:pt x="45" y="24"/>
                    <a:pt x="45" y="24"/>
                  </a:cubicBezTo>
                  <a:cubicBezTo>
                    <a:pt x="45" y="50"/>
                    <a:pt x="45" y="50"/>
                    <a:pt x="45" y="50"/>
                  </a:cubicBezTo>
                  <a:cubicBezTo>
                    <a:pt x="38" y="50"/>
                    <a:pt x="38" y="50"/>
                    <a:pt x="38" y="50"/>
                  </a:cubicBezTo>
                  <a:lnTo>
                    <a:pt x="3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B4BD4CBA-C0C8-4B47-A3B7-BD2812653781}"/>
                </a:ext>
              </a:extLst>
            </p:cNvPr>
            <p:cNvSpPr>
              <a:spLocks noEditPoints="1"/>
            </p:cNvSpPr>
            <p:nvPr/>
          </p:nvSpPr>
          <p:spPr bwMode="auto">
            <a:xfrm>
              <a:off x="5849938" y="2171700"/>
              <a:ext cx="69850" cy="80963"/>
            </a:xfrm>
            <a:custGeom>
              <a:avLst/>
              <a:gdLst>
                <a:gd name="T0" fmla="*/ 0 w 41"/>
                <a:gd name="T1" fmla="*/ 0 h 48"/>
                <a:gd name="T2" fmla="*/ 26 w 41"/>
                <a:gd name="T3" fmla="*/ 0 h 48"/>
                <a:gd name="T4" fmla="*/ 40 w 41"/>
                <a:gd name="T5" fmla="*/ 13 h 48"/>
                <a:gd name="T6" fmla="*/ 32 w 41"/>
                <a:gd name="T7" fmla="*/ 25 h 48"/>
                <a:gd name="T8" fmla="*/ 32 w 41"/>
                <a:gd name="T9" fmla="*/ 25 h 48"/>
                <a:gd name="T10" fmla="*/ 39 w 41"/>
                <a:gd name="T11" fmla="*/ 36 h 48"/>
                <a:gd name="T12" fmla="*/ 41 w 41"/>
                <a:gd name="T13" fmla="*/ 48 h 48"/>
                <a:gd name="T14" fmla="*/ 31 w 41"/>
                <a:gd name="T15" fmla="*/ 48 h 48"/>
                <a:gd name="T16" fmla="*/ 29 w 41"/>
                <a:gd name="T17" fmla="*/ 36 h 48"/>
                <a:gd name="T18" fmla="*/ 21 w 41"/>
                <a:gd name="T19" fmla="*/ 29 h 48"/>
                <a:gd name="T20" fmla="*/ 10 w 41"/>
                <a:gd name="T21" fmla="*/ 29 h 48"/>
                <a:gd name="T22" fmla="*/ 10 w 41"/>
                <a:gd name="T23" fmla="*/ 48 h 48"/>
                <a:gd name="T24" fmla="*/ 0 w 41"/>
                <a:gd name="T25" fmla="*/ 48 h 48"/>
                <a:gd name="T26" fmla="*/ 0 w 41"/>
                <a:gd name="T27" fmla="*/ 0 h 48"/>
                <a:gd name="T28" fmla="*/ 10 w 41"/>
                <a:gd name="T29" fmla="*/ 21 h 48"/>
                <a:gd name="T30" fmla="*/ 22 w 41"/>
                <a:gd name="T31" fmla="*/ 21 h 48"/>
                <a:gd name="T32" fmla="*/ 29 w 41"/>
                <a:gd name="T33" fmla="*/ 15 h 48"/>
                <a:gd name="T34" fmla="*/ 22 w 41"/>
                <a:gd name="T35" fmla="*/ 8 h 48"/>
                <a:gd name="T36" fmla="*/ 10 w 41"/>
                <a:gd name="T37" fmla="*/ 8 h 48"/>
                <a:gd name="T38" fmla="*/ 10 w 41"/>
                <a:gd name="T3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8">
                  <a:moveTo>
                    <a:pt x="0" y="0"/>
                  </a:moveTo>
                  <a:cubicBezTo>
                    <a:pt x="26" y="0"/>
                    <a:pt x="26" y="0"/>
                    <a:pt x="26" y="0"/>
                  </a:cubicBezTo>
                  <a:cubicBezTo>
                    <a:pt x="34" y="0"/>
                    <a:pt x="40" y="6"/>
                    <a:pt x="40" y="13"/>
                  </a:cubicBezTo>
                  <a:cubicBezTo>
                    <a:pt x="40" y="19"/>
                    <a:pt x="37" y="23"/>
                    <a:pt x="32" y="25"/>
                  </a:cubicBezTo>
                  <a:cubicBezTo>
                    <a:pt x="32" y="25"/>
                    <a:pt x="32" y="25"/>
                    <a:pt x="32" y="25"/>
                  </a:cubicBezTo>
                  <a:cubicBezTo>
                    <a:pt x="37" y="27"/>
                    <a:pt x="39" y="32"/>
                    <a:pt x="39" y="36"/>
                  </a:cubicBezTo>
                  <a:cubicBezTo>
                    <a:pt x="39" y="40"/>
                    <a:pt x="39" y="45"/>
                    <a:pt x="41" y="48"/>
                  </a:cubicBezTo>
                  <a:cubicBezTo>
                    <a:pt x="31" y="48"/>
                    <a:pt x="31" y="48"/>
                    <a:pt x="31" y="48"/>
                  </a:cubicBezTo>
                  <a:cubicBezTo>
                    <a:pt x="29" y="45"/>
                    <a:pt x="29" y="40"/>
                    <a:pt x="29" y="36"/>
                  </a:cubicBezTo>
                  <a:cubicBezTo>
                    <a:pt x="28" y="31"/>
                    <a:pt x="26" y="29"/>
                    <a:pt x="21" y="29"/>
                  </a:cubicBezTo>
                  <a:cubicBezTo>
                    <a:pt x="10" y="29"/>
                    <a:pt x="10" y="29"/>
                    <a:pt x="10" y="29"/>
                  </a:cubicBezTo>
                  <a:cubicBezTo>
                    <a:pt x="10" y="48"/>
                    <a:pt x="10" y="48"/>
                    <a:pt x="10" y="48"/>
                  </a:cubicBezTo>
                  <a:cubicBezTo>
                    <a:pt x="0" y="48"/>
                    <a:pt x="0" y="48"/>
                    <a:pt x="0" y="48"/>
                  </a:cubicBezTo>
                  <a:lnTo>
                    <a:pt x="0" y="0"/>
                  </a:lnTo>
                  <a:close/>
                  <a:moveTo>
                    <a:pt x="10" y="21"/>
                  </a:moveTo>
                  <a:cubicBezTo>
                    <a:pt x="22" y="21"/>
                    <a:pt x="22" y="21"/>
                    <a:pt x="22" y="21"/>
                  </a:cubicBezTo>
                  <a:cubicBezTo>
                    <a:pt x="27" y="21"/>
                    <a:pt x="29" y="19"/>
                    <a:pt x="29" y="15"/>
                  </a:cubicBezTo>
                  <a:cubicBezTo>
                    <a:pt x="29" y="10"/>
                    <a:pt x="27" y="8"/>
                    <a:pt x="22" y="8"/>
                  </a:cubicBezTo>
                  <a:cubicBezTo>
                    <a:pt x="10" y="8"/>
                    <a:pt x="10" y="8"/>
                    <a:pt x="10" y="8"/>
                  </a:cubicBezTo>
                  <a:lnTo>
                    <a:pt x="1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E7AB1B3A-4608-4A6A-A370-84AC594FE8A3}"/>
                </a:ext>
              </a:extLst>
            </p:cNvPr>
            <p:cNvSpPr>
              <a:spLocks noEditPoints="1"/>
            </p:cNvSpPr>
            <p:nvPr/>
          </p:nvSpPr>
          <p:spPr bwMode="auto">
            <a:xfrm>
              <a:off x="5949950" y="2168525"/>
              <a:ext cx="79375" cy="85725"/>
            </a:xfrm>
            <a:custGeom>
              <a:avLst/>
              <a:gdLst>
                <a:gd name="T0" fmla="*/ 24 w 48"/>
                <a:gd name="T1" fmla="*/ 0 h 51"/>
                <a:gd name="T2" fmla="*/ 48 w 48"/>
                <a:gd name="T3" fmla="*/ 26 h 51"/>
                <a:gd name="T4" fmla="*/ 24 w 48"/>
                <a:gd name="T5" fmla="*/ 51 h 51"/>
                <a:gd name="T6" fmla="*/ 0 w 48"/>
                <a:gd name="T7" fmla="*/ 26 h 51"/>
                <a:gd name="T8" fmla="*/ 24 w 48"/>
                <a:gd name="T9" fmla="*/ 0 h 51"/>
                <a:gd name="T10" fmla="*/ 24 w 48"/>
                <a:gd name="T11" fmla="*/ 42 h 51"/>
                <a:gd name="T12" fmla="*/ 37 w 48"/>
                <a:gd name="T13" fmla="*/ 26 h 51"/>
                <a:gd name="T14" fmla="*/ 24 w 48"/>
                <a:gd name="T15" fmla="*/ 9 h 51"/>
                <a:gd name="T16" fmla="*/ 11 w 48"/>
                <a:gd name="T17" fmla="*/ 26 h 51"/>
                <a:gd name="T18" fmla="*/ 24 w 48"/>
                <a:gd name="T1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24" y="0"/>
                  </a:moveTo>
                  <a:cubicBezTo>
                    <a:pt x="39" y="0"/>
                    <a:pt x="48" y="12"/>
                    <a:pt x="48" y="26"/>
                  </a:cubicBezTo>
                  <a:cubicBezTo>
                    <a:pt x="48" y="40"/>
                    <a:pt x="39" y="51"/>
                    <a:pt x="24" y="51"/>
                  </a:cubicBezTo>
                  <a:cubicBezTo>
                    <a:pt x="9" y="51"/>
                    <a:pt x="0" y="40"/>
                    <a:pt x="0" y="26"/>
                  </a:cubicBezTo>
                  <a:cubicBezTo>
                    <a:pt x="0" y="12"/>
                    <a:pt x="9" y="0"/>
                    <a:pt x="24" y="0"/>
                  </a:cubicBezTo>
                  <a:close/>
                  <a:moveTo>
                    <a:pt x="24" y="42"/>
                  </a:moveTo>
                  <a:cubicBezTo>
                    <a:pt x="33" y="42"/>
                    <a:pt x="37" y="34"/>
                    <a:pt x="37" y="26"/>
                  </a:cubicBezTo>
                  <a:cubicBezTo>
                    <a:pt x="37" y="17"/>
                    <a:pt x="33" y="9"/>
                    <a:pt x="24" y="9"/>
                  </a:cubicBezTo>
                  <a:cubicBezTo>
                    <a:pt x="14" y="9"/>
                    <a:pt x="11" y="17"/>
                    <a:pt x="11" y="26"/>
                  </a:cubicBezTo>
                  <a:cubicBezTo>
                    <a:pt x="11" y="34"/>
                    <a:pt x="14"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a:extLst>
                <a:ext uri="{FF2B5EF4-FFF2-40B4-BE49-F238E27FC236}">
                  <a16:creationId xmlns:a16="http://schemas.microsoft.com/office/drawing/2014/main" id="{B9F8D1B4-D95B-47D5-8B51-7B01CF203B42}"/>
                </a:ext>
              </a:extLst>
            </p:cNvPr>
            <p:cNvSpPr>
              <a:spLocks/>
            </p:cNvSpPr>
            <p:nvPr/>
          </p:nvSpPr>
          <p:spPr bwMode="auto">
            <a:xfrm>
              <a:off x="6062663" y="2171700"/>
              <a:ext cx="69850" cy="82550"/>
            </a:xfrm>
            <a:custGeom>
              <a:avLst/>
              <a:gdLst>
                <a:gd name="T0" fmla="*/ 41 w 41"/>
                <a:gd name="T1" fmla="*/ 30 h 49"/>
                <a:gd name="T2" fmla="*/ 20 w 41"/>
                <a:gd name="T3" fmla="*/ 49 h 49"/>
                <a:gd name="T4" fmla="*/ 0 w 41"/>
                <a:gd name="T5" fmla="*/ 30 h 49"/>
                <a:gd name="T6" fmla="*/ 0 w 41"/>
                <a:gd name="T7" fmla="*/ 0 h 49"/>
                <a:gd name="T8" fmla="*/ 10 w 41"/>
                <a:gd name="T9" fmla="*/ 0 h 49"/>
                <a:gd name="T10" fmla="*/ 10 w 41"/>
                <a:gd name="T11" fmla="*/ 30 h 49"/>
                <a:gd name="T12" fmla="*/ 20 w 41"/>
                <a:gd name="T13" fmla="*/ 40 h 49"/>
                <a:gd name="T14" fmla="*/ 30 w 41"/>
                <a:gd name="T15" fmla="*/ 30 h 49"/>
                <a:gd name="T16" fmla="*/ 30 w 41"/>
                <a:gd name="T17" fmla="*/ 0 h 49"/>
                <a:gd name="T18" fmla="*/ 41 w 41"/>
                <a:gd name="T19" fmla="*/ 0 h 49"/>
                <a:gd name="T20" fmla="*/ 41 w 41"/>
                <a:gd name="T2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9">
                  <a:moveTo>
                    <a:pt x="41" y="30"/>
                  </a:moveTo>
                  <a:cubicBezTo>
                    <a:pt x="41" y="43"/>
                    <a:pt x="33" y="49"/>
                    <a:pt x="20" y="49"/>
                  </a:cubicBezTo>
                  <a:cubicBezTo>
                    <a:pt x="7" y="49"/>
                    <a:pt x="0" y="43"/>
                    <a:pt x="0" y="30"/>
                  </a:cubicBezTo>
                  <a:cubicBezTo>
                    <a:pt x="0" y="0"/>
                    <a:pt x="0" y="0"/>
                    <a:pt x="0" y="0"/>
                  </a:cubicBezTo>
                  <a:cubicBezTo>
                    <a:pt x="10" y="0"/>
                    <a:pt x="10" y="0"/>
                    <a:pt x="10" y="0"/>
                  </a:cubicBezTo>
                  <a:cubicBezTo>
                    <a:pt x="10" y="30"/>
                    <a:pt x="10" y="30"/>
                    <a:pt x="10" y="30"/>
                  </a:cubicBezTo>
                  <a:cubicBezTo>
                    <a:pt x="10" y="35"/>
                    <a:pt x="12" y="40"/>
                    <a:pt x="20" y="40"/>
                  </a:cubicBezTo>
                  <a:cubicBezTo>
                    <a:pt x="28" y="40"/>
                    <a:pt x="30" y="37"/>
                    <a:pt x="30" y="30"/>
                  </a:cubicBezTo>
                  <a:cubicBezTo>
                    <a:pt x="30" y="0"/>
                    <a:pt x="30" y="0"/>
                    <a:pt x="30" y="0"/>
                  </a:cubicBezTo>
                  <a:cubicBezTo>
                    <a:pt x="41" y="0"/>
                    <a:pt x="41" y="0"/>
                    <a:pt x="41" y="0"/>
                  </a:cubicBezTo>
                  <a:lnTo>
                    <a:pt x="4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a:extLst>
                <a:ext uri="{FF2B5EF4-FFF2-40B4-BE49-F238E27FC236}">
                  <a16:creationId xmlns:a16="http://schemas.microsoft.com/office/drawing/2014/main" id="{C87D65EB-8FF6-4139-AC47-5EEB4AC02B68}"/>
                </a:ext>
              </a:extLst>
            </p:cNvPr>
            <p:cNvSpPr>
              <a:spLocks noEditPoints="1"/>
            </p:cNvSpPr>
            <p:nvPr/>
          </p:nvSpPr>
          <p:spPr bwMode="auto">
            <a:xfrm>
              <a:off x="6169025" y="2171700"/>
              <a:ext cx="63500" cy="80963"/>
            </a:xfrm>
            <a:custGeom>
              <a:avLst/>
              <a:gdLst>
                <a:gd name="T0" fmla="*/ 0 w 38"/>
                <a:gd name="T1" fmla="*/ 0 h 48"/>
                <a:gd name="T2" fmla="*/ 22 w 38"/>
                <a:gd name="T3" fmla="*/ 0 h 48"/>
                <a:gd name="T4" fmla="*/ 38 w 38"/>
                <a:gd name="T5" fmla="*/ 15 h 48"/>
                <a:gd name="T6" fmla="*/ 22 w 38"/>
                <a:gd name="T7" fmla="*/ 31 h 48"/>
                <a:gd name="T8" fmla="*/ 11 w 38"/>
                <a:gd name="T9" fmla="*/ 31 h 48"/>
                <a:gd name="T10" fmla="*/ 11 w 38"/>
                <a:gd name="T11" fmla="*/ 48 h 48"/>
                <a:gd name="T12" fmla="*/ 0 w 38"/>
                <a:gd name="T13" fmla="*/ 48 h 48"/>
                <a:gd name="T14" fmla="*/ 0 w 38"/>
                <a:gd name="T15" fmla="*/ 0 h 48"/>
                <a:gd name="T16" fmla="*/ 11 w 38"/>
                <a:gd name="T17" fmla="*/ 22 h 48"/>
                <a:gd name="T18" fmla="*/ 19 w 38"/>
                <a:gd name="T19" fmla="*/ 22 h 48"/>
                <a:gd name="T20" fmla="*/ 28 w 38"/>
                <a:gd name="T21" fmla="*/ 15 h 48"/>
                <a:gd name="T22" fmla="*/ 19 w 38"/>
                <a:gd name="T23" fmla="*/ 8 h 48"/>
                <a:gd name="T24" fmla="*/ 11 w 38"/>
                <a:gd name="T25" fmla="*/ 8 h 48"/>
                <a:gd name="T26" fmla="*/ 11 w 38"/>
                <a:gd name="T2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0" y="0"/>
                  </a:moveTo>
                  <a:cubicBezTo>
                    <a:pt x="22" y="0"/>
                    <a:pt x="22" y="0"/>
                    <a:pt x="22" y="0"/>
                  </a:cubicBezTo>
                  <a:cubicBezTo>
                    <a:pt x="34" y="0"/>
                    <a:pt x="38" y="7"/>
                    <a:pt x="38" y="15"/>
                  </a:cubicBezTo>
                  <a:cubicBezTo>
                    <a:pt x="38" y="23"/>
                    <a:pt x="34" y="31"/>
                    <a:pt x="22" y="31"/>
                  </a:cubicBezTo>
                  <a:cubicBezTo>
                    <a:pt x="11" y="31"/>
                    <a:pt x="11" y="31"/>
                    <a:pt x="11" y="31"/>
                  </a:cubicBezTo>
                  <a:cubicBezTo>
                    <a:pt x="11" y="48"/>
                    <a:pt x="11" y="48"/>
                    <a:pt x="11" y="48"/>
                  </a:cubicBezTo>
                  <a:cubicBezTo>
                    <a:pt x="0" y="48"/>
                    <a:pt x="0" y="48"/>
                    <a:pt x="0" y="48"/>
                  </a:cubicBezTo>
                  <a:lnTo>
                    <a:pt x="0" y="0"/>
                  </a:lnTo>
                  <a:close/>
                  <a:moveTo>
                    <a:pt x="11" y="22"/>
                  </a:moveTo>
                  <a:cubicBezTo>
                    <a:pt x="19" y="22"/>
                    <a:pt x="19" y="22"/>
                    <a:pt x="19" y="22"/>
                  </a:cubicBezTo>
                  <a:cubicBezTo>
                    <a:pt x="24" y="22"/>
                    <a:pt x="28" y="21"/>
                    <a:pt x="28" y="15"/>
                  </a:cubicBezTo>
                  <a:cubicBezTo>
                    <a:pt x="28" y="9"/>
                    <a:pt x="24" y="8"/>
                    <a:pt x="19" y="8"/>
                  </a:cubicBezTo>
                  <a:cubicBezTo>
                    <a:pt x="11" y="8"/>
                    <a:pt x="11" y="8"/>
                    <a:pt x="11" y="8"/>
                  </a:cubicBezTo>
                  <a:lnTo>
                    <a:pt x="1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Half Frame 65">
            <a:extLst>
              <a:ext uri="{FF2B5EF4-FFF2-40B4-BE49-F238E27FC236}">
                <a16:creationId xmlns:a16="http://schemas.microsoft.com/office/drawing/2014/main" id="{1AA74001-66B6-4E1B-AC23-3FC9DE2105F7}"/>
              </a:ext>
            </a:extLst>
          </p:cNvPr>
          <p:cNvSpPr/>
          <p:nvPr/>
        </p:nvSpPr>
        <p:spPr>
          <a:xfrm rot="8100000">
            <a:off x="5052240" y="4215824"/>
            <a:ext cx="357746" cy="357748"/>
          </a:xfrm>
          <a:prstGeom prst="halfFrame">
            <a:avLst>
              <a:gd name="adj1" fmla="val 26262"/>
              <a:gd name="adj2" fmla="val 26262"/>
            </a:avLst>
          </a:prstGeom>
          <a:solidFill>
            <a:srgbClr val="CEDC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379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89291A-9887-4B55-AA45-02F172029764}"/>
              </a:ext>
            </a:extLst>
          </p:cNvPr>
          <p:cNvSpPr txBox="1"/>
          <p:nvPr/>
        </p:nvSpPr>
        <p:spPr>
          <a:xfrm>
            <a:off x="6522567" y="2068605"/>
            <a:ext cx="5331202" cy="3449149"/>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mj-lt"/>
                <a:ea typeface="Calibri" panose="020F0502020204030204" pitchFamily="34" charset="0"/>
                <a:cs typeface="Times New Roman" panose="02020603050405020304" pitchFamily="18" charset="0"/>
              </a:rPr>
              <a:t>Benefits:</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Lifetime death benefit coverage </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The most flexible </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Fixed interest rate</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Most policies offer cash value growth and access</a:t>
            </a:r>
          </a:p>
          <a:p>
            <a:pPr marL="0" marR="0">
              <a:lnSpc>
                <a:spcPct val="107000"/>
              </a:lnSpc>
              <a:spcBef>
                <a:spcPts val="2400"/>
              </a:spcBef>
              <a:spcAft>
                <a:spcPts val="800"/>
              </a:spcAft>
            </a:pPr>
            <a:r>
              <a:rPr lang="en-US" sz="2000" dirty="0">
                <a:effectLst/>
                <a:latin typeface="+mj-lt"/>
                <a:ea typeface="Calibri" panose="020F0502020204030204" pitchFamily="34" charset="0"/>
                <a:cs typeface="Times New Roman" panose="02020603050405020304" pitchFamily="18" charset="0"/>
              </a:rPr>
              <a:t> </a:t>
            </a:r>
            <a:r>
              <a:rPr lang="en-US" sz="2000" b="1" dirty="0">
                <a:latin typeface="+mj-lt"/>
                <a:cs typeface="Times New Roman" panose="02020603050405020304" pitchFamily="18" charset="0"/>
              </a:rPr>
              <a:t>Considerations:</a:t>
            </a:r>
          </a:p>
          <a:p>
            <a:pPr marL="231775" indent="-231775">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May be more expensive than term insurance </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Options and features can be confusing</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Interest rate may be lower than other investments</a:t>
            </a:r>
          </a:p>
        </p:txBody>
      </p:sp>
      <p:sp>
        <p:nvSpPr>
          <p:cNvPr id="14" name="TextBox 13">
            <a:extLst>
              <a:ext uri="{FF2B5EF4-FFF2-40B4-BE49-F238E27FC236}">
                <a16:creationId xmlns:a16="http://schemas.microsoft.com/office/drawing/2014/main" id="{BAB2477F-ED7A-4D79-A73F-70A9FE662208}"/>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AA0C1BE4-4617-4284-B061-9A822BD4DD7D}"/>
              </a:ext>
            </a:extLst>
          </p:cNvPr>
          <p:cNvCxnSpPr>
            <a:cxnSpLocks/>
          </p:cNvCxnSpPr>
          <p:nvPr/>
        </p:nvCxnSpPr>
        <p:spPr>
          <a:xfrm>
            <a:off x="383923" y="3622864"/>
            <a:ext cx="504868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63E332-81AF-4BF8-8B70-AD5ADCE990F9}"/>
              </a:ext>
            </a:extLst>
          </p:cNvPr>
          <p:cNvSpPr txBox="1"/>
          <p:nvPr/>
        </p:nvSpPr>
        <p:spPr>
          <a:xfrm>
            <a:off x="361755" y="3941388"/>
            <a:ext cx="6098240" cy="535531"/>
          </a:xfrm>
          <a:prstGeom prst="rect">
            <a:avLst/>
          </a:prstGeom>
          <a:noFill/>
        </p:spPr>
        <p:txBody>
          <a:bodyPr wrap="square">
            <a:spAutoFit/>
          </a:bodyPr>
          <a:lstStyle/>
          <a:p>
            <a:pPr marL="0" marR="0">
              <a:lnSpc>
                <a:spcPct val="90000"/>
              </a:lnSpc>
              <a:spcBef>
                <a:spcPts val="0"/>
              </a:spcBef>
              <a:spcAft>
                <a:spcPts val="800"/>
              </a:spcAft>
            </a:pPr>
            <a:r>
              <a:rPr lang="en-US" sz="3200" dirty="0">
                <a:solidFill>
                  <a:schemeClr val="tx2"/>
                </a:solidFill>
                <a:effectLst/>
                <a:latin typeface="+mj-lt"/>
                <a:ea typeface="Calibri" panose="020F0502020204030204" pitchFamily="34" charset="0"/>
                <a:cs typeface="Times New Roman" panose="02020603050405020304" pitchFamily="18" charset="0"/>
              </a:rPr>
              <a:t>Universal life</a:t>
            </a:r>
          </a:p>
        </p:txBody>
      </p:sp>
    </p:spTree>
    <p:extLst>
      <p:ext uri="{BB962C8B-B14F-4D97-AF65-F5344CB8AC3E}">
        <p14:creationId xmlns:p14="http://schemas.microsoft.com/office/powerpoint/2010/main" val="76073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1D2A07-D96C-4A2E-B071-5C4F64D9B17A}"/>
              </a:ext>
            </a:extLst>
          </p:cNvPr>
          <p:cNvSpPr txBox="1"/>
          <p:nvPr/>
        </p:nvSpPr>
        <p:spPr>
          <a:xfrm>
            <a:off x="6522567" y="2066920"/>
            <a:ext cx="5331202" cy="3618426"/>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mj-lt"/>
                <a:ea typeface="Calibri" panose="020F0502020204030204" pitchFamily="34" charset="0"/>
                <a:cs typeface="Times New Roman" panose="02020603050405020304" pitchFamily="18" charset="0"/>
              </a:rPr>
              <a:t>Benefits: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Lifetime death benefit coverage</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Flexible premiums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Cash value growth and access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Downside market protection</a:t>
            </a:r>
          </a:p>
          <a:p>
            <a:pPr marL="0" marR="0">
              <a:lnSpc>
                <a:spcPct val="107000"/>
              </a:lnSpc>
              <a:spcBef>
                <a:spcPts val="2400"/>
              </a:spcBef>
              <a:spcAft>
                <a:spcPts val="800"/>
              </a:spcAft>
            </a:pPr>
            <a:r>
              <a:rPr lang="en-US" sz="2000" b="1" dirty="0">
                <a:latin typeface="+mj-lt"/>
                <a:cs typeface="Times New Roman" panose="02020603050405020304" pitchFamily="18" charset="0"/>
              </a:rPr>
              <a:t>Considerations:</a:t>
            </a:r>
          </a:p>
          <a:p>
            <a:pPr marL="231775" marR="0" lvl="0" indent="-231775">
              <a:spcBef>
                <a:spcPts val="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Policy fees and expenses might be higher than other policies </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Earning potential is lower than variable universal life because most policies are subject to rate caps</a:t>
            </a:r>
          </a:p>
        </p:txBody>
      </p:sp>
      <p:sp>
        <p:nvSpPr>
          <p:cNvPr id="15" name="TextBox 14">
            <a:extLst>
              <a:ext uri="{FF2B5EF4-FFF2-40B4-BE49-F238E27FC236}">
                <a16:creationId xmlns:a16="http://schemas.microsoft.com/office/drawing/2014/main" id="{BABA2840-C111-4990-A108-37FB161D90CE}"/>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A141B7E-63CE-43E4-8FF8-725D1A2E873A}"/>
              </a:ext>
            </a:extLst>
          </p:cNvPr>
          <p:cNvCxnSpPr>
            <a:cxnSpLocks/>
          </p:cNvCxnSpPr>
          <p:nvPr/>
        </p:nvCxnSpPr>
        <p:spPr>
          <a:xfrm>
            <a:off x="383923" y="3622864"/>
            <a:ext cx="504868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2AD9F34-928B-4C69-AA36-407DD11B3F88}"/>
              </a:ext>
            </a:extLst>
          </p:cNvPr>
          <p:cNvSpPr txBox="1"/>
          <p:nvPr/>
        </p:nvSpPr>
        <p:spPr>
          <a:xfrm>
            <a:off x="361755" y="3941388"/>
            <a:ext cx="6098240" cy="535531"/>
          </a:xfrm>
          <a:prstGeom prst="rect">
            <a:avLst/>
          </a:prstGeom>
          <a:noFill/>
        </p:spPr>
        <p:txBody>
          <a:bodyPr wrap="square">
            <a:spAutoFit/>
          </a:bodyPr>
          <a:lstStyle/>
          <a:p>
            <a:pPr marL="0" marR="0">
              <a:lnSpc>
                <a:spcPct val="90000"/>
              </a:lnSpc>
              <a:spcBef>
                <a:spcPts val="0"/>
              </a:spcBef>
              <a:spcAft>
                <a:spcPts val="800"/>
              </a:spcAft>
            </a:pPr>
            <a:r>
              <a:rPr lang="en-US" sz="3200" dirty="0">
                <a:solidFill>
                  <a:schemeClr val="tx2"/>
                </a:solidFill>
                <a:effectLst/>
                <a:latin typeface="+mj-lt"/>
                <a:ea typeface="Calibri" panose="020F0502020204030204" pitchFamily="34" charset="0"/>
                <a:cs typeface="Times New Roman" panose="02020603050405020304" pitchFamily="18" charset="0"/>
              </a:rPr>
              <a:t>Indexed universal life</a:t>
            </a:r>
          </a:p>
        </p:txBody>
      </p:sp>
    </p:spTree>
    <p:extLst>
      <p:ext uri="{BB962C8B-B14F-4D97-AF65-F5344CB8AC3E}">
        <p14:creationId xmlns:p14="http://schemas.microsoft.com/office/powerpoint/2010/main" val="335372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782E53-285F-4F70-B949-86F7D31AE30F}"/>
              </a:ext>
            </a:extLst>
          </p:cNvPr>
          <p:cNvSpPr txBox="1"/>
          <p:nvPr/>
        </p:nvSpPr>
        <p:spPr>
          <a:xfrm>
            <a:off x="6522567" y="2066919"/>
            <a:ext cx="5331202" cy="3772315"/>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mj-lt"/>
                <a:ea typeface="Calibri" panose="020F0502020204030204" pitchFamily="34" charset="0"/>
                <a:cs typeface="Times New Roman" panose="02020603050405020304" pitchFamily="18" charset="0"/>
              </a:rPr>
              <a:t>Benefits: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Lifetime death benefit coverage</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Flexible premiums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Cash value growth and access</a:t>
            </a:r>
          </a:p>
          <a:p>
            <a:pPr marL="231775" marR="0" lvl="0" indent="-231775">
              <a:spcBef>
                <a:spcPts val="600"/>
              </a:spcBef>
              <a:spcAft>
                <a:spcPts val="0"/>
              </a:spcAft>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Downside market protection</a:t>
            </a:r>
          </a:p>
          <a:p>
            <a:pPr marL="0" marR="0">
              <a:lnSpc>
                <a:spcPct val="107000"/>
              </a:lnSpc>
              <a:spcBef>
                <a:spcPts val="2400"/>
              </a:spcBef>
              <a:spcAft>
                <a:spcPts val="800"/>
              </a:spcAft>
            </a:pPr>
            <a:r>
              <a:rPr lang="en-US" sz="2000" b="1" dirty="0">
                <a:latin typeface="+mj-lt"/>
                <a:cs typeface="Times New Roman" panose="02020603050405020304" pitchFamily="18" charset="0"/>
              </a:rPr>
              <a:t>Considerations:</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Investment expenses may be higher than elsewhere  </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Your policy is at risk if your investments lose money  </a:t>
            </a:r>
          </a:p>
          <a:p>
            <a:pPr marL="231775" indent="-231775">
              <a:spcBef>
                <a:spcPts val="600"/>
              </a:spcBef>
              <a:buClr>
                <a:schemeClr val="tx1"/>
              </a:buClr>
              <a:buSzPts val="1100"/>
              <a:buFont typeface="Symbol" panose="05050102010706020507" pitchFamily="18" charset="2"/>
              <a:buChar char=""/>
            </a:pPr>
            <a:r>
              <a:rPr lang="en-US" sz="1600" dirty="0">
                <a:solidFill>
                  <a:schemeClr val="tx2"/>
                </a:solidFill>
                <a:latin typeface="+mj-lt"/>
                <a:cs typeface="Times New Roman" panose="02020603050405020304" pitchFamily="18" charset="0"/>
              </a:rPr>
              <a:t>Higher premiums may be required to keep policy in force</a:t>
            </a:r>
          </a:p>
        </p:txBody>
      </p:sp>
      <p:sp>
        <p:nvSpPr>
          <p:cNvPr id="14" name="TextBox 13">
            <a:extLst>
              <a:ext uri="{FF2B5EF4-FFF2-40B4-BE49-F238E27FC236}">
                <a16:creationId xmlns:a16="http://schemas.microsoft.com/office/drawing/2014/main" id="{1F4CEDFC-1E54-49A8-88A4-21C7A47AD10B}"/>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BD31A-DFBB-4018-82DB-264D2E990E68}"/>
              </a:ext>
            </a:extLst>
          </p:cNvPr>
          <p:cNvCxnSpPr>
            <a:cxnSpLocks/>
          </p:cNvCxnSpPr>
          <p:nvPr/>
        </p:nvCxnSpPr>
        <p:spPr>
          <a:xfrm>
            <a:off x="383923" y="3622864"/>
            <a:ext cx="504868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039F02-F704-4323-9ECE-A23C7B51A17A}"/>
              </a:ext>
            </a:extLst>
          </p:cNvPr>
          <p:cNvSpPr txBox="1"/>
          <p:nvPr/>
        </p:nvSpPr>
        <p:spPr>
          <a:xfrm>
            <a:off x="361755" y="3941388"/>
            <a:ext cx="6098240" cy="535531"/>
          </a:xfrm>
          <a:prstGeom prst="rect">
            <a:avLst/>
          </a:prstGeom>
          <a:noFill/>
        </p:spPr>
        <p:txBody>
          <a:bodyPr wrap="square">
            <a:spAutoFit/>
          </a:bodyPr>
          <a:lstStyle/>
          <a:p>
            <a:pPr marL="0" marR="0">
              <a:lnSpc>
                <a:spcPct val="90000"/>
              </a:lnSpc>
              <a:spcBef>
                <a:spcPts val="0"/>
              </a:spcBef>
              <a:spcAft>
                <a:spcPts val="800"/>
              </a:spcAft>
            </a:pPr>
            <a:r>
              <a:rPr lang="en-US" sz="3200" dirty="0">
                <a:solidFill>
                  <a:schemeClr val="tx2"/>
                </a:solidFill>
                <a:effectLst/>
                <a:latin typeface="+mj-lt"/>
                <a:ea typeface="Calibri" panose="020F0502020204030204" pitchFamily="34" charset="0"/>
                <a:cs typeface="Times New Roman" panose="02020603050405020304" pitchFamily="18" charset="0"/>
              </a:rPr>
              <a:t>Variable universal life</a:t>
            </a:r>
          </a:p>
        </p:txBody>
      </p:sp>
    </p:spTree>
    <p:extLst>
      <p:ext uri="{BB962C8B-B14F-4D97-AF65-F5344CB8AC3E}">
        <p14:creationId xmlns:p14="http://schemas.microsoft.com/office/powerpoint/2010/main" val="398364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31352-B3C8-49EF-B45D-79D0C438D5A9}"/>
              </a:ext>
            </a:extLst>
          </p:cNvPr>
          <p:cNvSpPr txBox="1"/>
          <p:nvPr/>
        </p:nvSpPr>
        <p:spPr>
          <a:xfrm>
            <a:off x="6537846" y="1912193"/>
            <a:ext cx="5063563" cy="3725122"/>
          </a:xfrm>
          <a:prstGeom prst="rect">
            <a:avLst/>
          </a:prstGeom>
          <a:noFill/>
        </p:spPr>
        <p:txBody>
          <a:bodyPr wrap="square">
            <a:spAutoFit/>
          </a:bodyPr>
          <a:lstStyle/>
          <a:p>
            <a:pPr>
              <a:lnSpc>
                <a:spcPct val="90000"/>
              </a:lnSpc>
              <a:spcBef>
                <a:spcPts val="1200"/>
              </a:spcBef>
              <a:spcAft>
                <a:spcPts val="800"/>
              </a:spcAft>
            </a:pPr>
            <a:r>
              <a:rPr lang="en-US" sz="2000" b="1" dirty="0">
                <a:latin typeface="+mj-lt"/>
                <a:cs typeface="Times New Roman" panose="02020603050405020304" pitchFamily="18" charset="0"/>
              </a:rPr>
              <a:t>Could be a good option if you: </a:t>
            </a:r>
          </a:p>
          <a:p>
            <a:pPr marL="231775" indent="-231775">
              <a:lnSpc>
                <a:spcPct val="90000"/>
              </a:lnSpc>
              <a:spcBef>
                <a:spcPts val="1200"/>
              </a:spcBef>
              <a:buClr>
                <a:schemeClr val="tx1"/>
              </a:buClr>
              <a:buSzPts val="11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Need your coverage to last a lifetime</a:t>
            </a:r>
          </a:p>
          <a:p>
            <a:pPr marL="231775" indent="-231775">
              <a:lnSpc>
                <a:spcPct val="90000"/>
              </a:lnSpc>
              <a:spcBef>
                <a:spcPts val="2400"/>
              </a:spcBef>
              <a:buClr>
                <a:schemeClr val="tx1"/>
              </a:buClr>
              <a:buSzPts val="11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Want both a death benefit and the potential for                   tax-advantaged cash-value growth</a:t>
            </a:r>
          </a:p>
          <a:p>
            <a:pPr marL="231775" indent="-231775">
              <a:lnSpc>
                <a:spcPct val="90000"/>
              </a:lnSpc>
              <a:spcBef>
                <a:spcPts val="2400"/>
              </a:spcBef>
              <a:buClr>
                <a:schemeClr val="tx1"/>
              </a:buClr>
              <a:buSzPts val="11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Wish to access to your policy’s cash value through             loans or withdrawals (</a:t>
            </a:r>
            <a:r>
              <a:rPr lang="en-US" sz="1600" i="1" dirty="0">
                <a:solidFill>
                  <a:schemeClr val="tx2"/>
                </a:solidFill>
                <a:latin typeface="+mj-lt"/>
                <a:cs typeface="Times New Roman" panose="02020603050405020304" pitchFamily="18" charset="0"/>
              </a:rPr>
              <a:t>typically for estate planning,              wealth transfers or retirement planning</a:t>
            </a:r>
            <a:r>
              <a:rPr lang="en-US" sz="1600" dirty="0">
                <a:solidFill>
                  <a:schemeClr val="tx2"/>
                </a:solidFill>
                <a:latin typeface="+mj-lt"/>
                <a:cs typeface="Times New Roman" panose="02020603050405020304" pitchFamily="18" charset="0"/>
              </a:rPr>
              <a:t>)</a:t>
            </a:r>
          </a:p>
          <a:p>
            <a:pPr marL="231775" indent="-231775">
              <a:lnSpc>
                <a:spcPct val="90000"/>
              </a:lnSpc>
              <a:spcBef>
                <a:spcPts val="2400"/>
              </a:spcBef>
              <a:buClr>
                <a:schemeClr val="tx1"/>
              </a:buClr>
              <a:buSzPts val="1100"/>
              <a:buFont typeface="Symbol" panose="05050102010706020507" pitchFamily="18" charset="2"/>
              <a:buChar char=""/>
              <a:tabLst>
                <a:tab pos="457200" algn="l"/>
              </a:tabLst>
            </a:pPr>
            <a:r>
              <a:rPr lang="en-US" sz="1600" dirty="0">
                <a:solidFill>
                  <a:schemeClr val="tx2"/>
                </a:solidFill>
                <a:latin typeface="+mj-lt"/>
                <a:cs typeface="Times New Roman" panose="02020603050405020304" pitchFamily="18" charset="0"/>
              </a:rPr>
              <a:t>Need a solution for advanced planning, such as               business continuation or key person protection</a:t>
            </a:r>
          </a:p>
          <a:p>
            <a:pPr marL="342900" marR="0" lvl="0" indent="-342900">
              <a:lnSpc>
                <a:spcPct val="90000"/>
              </a:lnSpc>
              <a:spcBef>
                <a:spcPts val="1200"/>
              </a:spcBef>
              <a:spcAft>
                <a:spcPts val="800"/>
              </a:spcAft>
              <a:buFont typeface="Arial" panose="020B0604020202020204" pitchFamily="34" charset="0"/>
              <a:buChar char="•"/>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EA910CF-4EE1-4D8A-B421-B25094AA886F}"/>
              </a:ext>
            </a:extLst>
          </p:cNvPr>
          <p:cNvSpPr txBox="1"/>
          <p:nvPr/>
        </p:nvSpPr>
        <p:spPr>
          <a:xfrm>
            <a:off x="328503" y="2088061"/>
            <a:ext cx="6097904" cy="1413720"/>
          </a:xfrm>
          <a:prstGeom prst="rect">
            <a:avLst/>
          </a:prstGeom>
          <a:noFill/>
        </p:spPr>
        <p:txBody>
          <a:bodyPr wrap="square">
            <a:spAutoFit/>
          </a:bodyPr>
          <a:lstStyle/>
          <a:p>
            <a:pPr marL="0" marR="0">
              <a:lnSpc>
                <a:spcPct val="90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Permanent</a:t>
            </a:r>
          </a:p>
          <a:p>
            <a:pPr>
              <a:lnSpc>
                <a:spcPct val="90000"/>
              </a:lnSpc>
              <a:spcAft>
                <a:spcPts val="800"/>
              </a:spcAft>
            </a:pPr>
            <a:r>
              <a:rPr lang="en-US" sz="4400" b="1" dirty="0">
                <a:latin typeface="+mj-lt"/>
                <a:ea typeface="Calibri" panose="020F0502020204030204" pitchFamily="34" charset="0"/>
                <a:cs typeface="Times New Roman" panose="02020603050405020304" pitchFamily="18" charset="0"/>
              </a:rPr>
              <a:t>life insurance</a:t>
            </a:r>
            <a:endParaRPr lang="en-US" sz="4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10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DEA820C-1199-4E7E-B028-D8BF242F7880}"/>
              </a:ext>
            </a:extLst>
          </p:cNvPr>
          <p:cNvGrpSpPr/>
          <p:nvPr/>
        </p:nvGrpSpPr>
        <p:grpSpPr>
          <a:xfrm>
            <a:off x="495300" y="1056055"/>
            <a:ext cx="10620527" cy="3549061"/>
            <a:chOff x="495300" y="1056055"/>
            <a:chExt cx="10620527" cy="3549061"/>
          </a:xfrm>
          <a:solidFill>
            <a:schemeClr val="accent1"/>
          </a:solidFill>
        </p:grpSpPr>
        <p:grpSp>
          <p:nvGrpSpPr>
            <p:cNvPr id="22" name="Group 21">
              <a:extLst>
                <a:ext uri="{FF2B5EF4-FFF2-40B4-BE49-F238E27FC236}">
                  <a16:creationId xmlns:a16="http://schemas.microsoft.com/office/drawing/2014/main" id="{219A4A27-A836-42AC-A6C1-9F355EF88614}"/>
                </a:ext>
              </a:extLst>
            </p:cNvPr>
            <p:cNvGrpSpPr/>
            <p:nvPr/>
          </p:nvGrpSpPr>
          <p:grpSpPr>
            <a:xfrm>
              <a:off x="495300" y="2011298"/>
              <a:ext cx="5930435" cy="1768472"/>
              <a:chOff x="495300" y="2011298"/>
              <a:chExt cx="5930435" cy="1768472"/>
            </a:xfrm>
            <a:grpFill/>
          </p:grpSpPr>
          <p:sp>
            <p:nvSpPr>
              <p:cNvPr id="5" name="Rectangle 73">
                <a:extLst>
                  <a:ext uri="{FF2B5EF4-FFF2-40B4-BE49-F238E27FC236}">
                    <a16:creationId xmlns:a16="http://schemas.microsoft.com/office/drawing/2014/main" id="{35ED2975-428F-4773-99E0-65B72C870EF0}"/>
                  </a:ext>
                </a:extLst>
              </p:cNvPr>
              <p:cNvSpPr/>
              <p:nvPr/>
            </p:nvSpPr>
            <p:spPr>
              <a:xfrm>
                <a:off x="495300" y="2011298"/>
                <a:ext cx="2879310" cy="10607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F01CA658-0818-49EA-B101-C8DD970D0B4A}"/>
                  </a:ext>
                </a:extLst>
              </p:cNvPr>
              <p:cNvSpPr/>
              <p:nvPr/>
            </p:nvSpPr>
            <p:spPr>
              <a:xfrm rot="7592662">
                <a:off x="4358885" y="1712919"/>
                <a:ext cx="265620" cy="3868081"/>
              </a:xfrm>
              <a:custGeom>
                <a:avLst/>
                <a:gdLst>
                  <a:gd name="connsiteX0" fmla="*/ 0 w 134801"/>
                  <a:gd name="connsiteY0" fmla="*/ 3143205 h 3143205"/>
                  <a:gd name="connsiteX1" fmla="*/ 67401 w 134801"/>
                  <a:gd name="connsiteY1" fmla="*/ 0 h 3143205"/>
                  <a:gd name="connsiteX2" fmla="*/ 134801 w 134801"/>
                  <a:gd name="connsiteY2" fmla="*/ 3143205 h 3143205"/>
                  <a:gd name="connsiteX3" fmla="*/ 0 w 134801"/>
                  <a:gd name="connsiteY3" fmla="*/ 3143205 h 3143205"/>
                  <a:gd name="connsiteX0" fmla="*/ 130819 w 265620"/>
                  <a:gd name="connsiteY0" fmla="*/ 3868081 h 3868081"/>
                  <a:gd name="connsiteX1" fmla="*/ 0 w 265620"/>
                  <a:gd name="connsiteY1" fmla="*/ 0 h 3868081"/>
                  <a:gd name="connsiteX2" fmla="*/ 265620 w 265620"/>
                  <a:gd name="connsiteY2" fmla="*/ 3868081 h 3868081"/>
                  <a:gd name="connsiteX3" fmla="*/ 130819 w 265620"/>
                  <a:gd name="connsiteY3" fmla="*/ 3868081 h 3868081"/>
                </a:gdLst>
                <a:ahLst/>
                <a:cxnLst>
                  <a:cxn ang="0">
                    <a:pos x="connsiteX0" y="connsiteY0"/>
                  </a:cxn>
                  <a:cxn ang="0">
                    <a:pos x="connsiteX1" y="connsiteY1"/>
                  </a:cxn>
                  <a:cxn ang="0">
                    <a:pos x="connsiteX2" y="connsiteY2"/>
                  </a:cxn>
                  <a:cxn ang="0">
                    <a:pos x="connsiteX3" y="connsiteY3"/>
                  </a:cxn>
                </a:cxnLst>
                <a:rect l="l" t="t" r="r" b="b"/>
                <a:pathLst>
                  <a:path w="265620" h="3868081">
                    <a:moveTo>
                      <a:pt x="130819" y="3868081"/>
                    </a:moveTo>
                    <a:lnTo>
                      <a:pt x="0" y="0"/>
                    </a:lnTo>
                    <a:lnTo>
                      <a:pt x="265620" y="3868081"/>
                    </a:lnTo>
                    <a:lnTo>
                      <a:pt x="130819" y="38680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9505A0-1C02-43BE-A9B4-A2315F8E8C7B}"/>
                  </a:ext>
                </a:extLst>
              </p:cNvPr>
              <p:cNvSpPr txBox="1"/>
              <p:nvPr/>
            </p:nvSpPr>
            <p:spPr>
              <a:xfrm>
                <a:off x="495300" y="2218484"/>
                <a:ext cx="2879310" cy="663580"/>
              </a:xfrm>
              <a:prstGeom prst="rect">
                <a:avLst/>
              </a:prstGeom>
              <a:noFill/>
            </p:spPr>
            <p:txBody>
              <a:bodyPr wrap="square">
                <a:spAutoFit/>
              </a:bodyPr>
              <a:lstStyle/>
              <a:p>
                <a:pPr marL="0" marR="0" algn="ctr">
                  <a:lnSpc>
                    <a:spcPct val="107000"/>
                  </a:lnSpc>
                  <a:spcBef>
                    <a:spcPts val="0"/>
                  </a:spcBef>
                  <a:spcAft>
                    <a:spcPts val="800"/>
                  </a:spcAft>
                </a:pPr>
                <a:r>
                  <a:rPr lang="en-US" dirty="0">
                    <a:solidFill>
                      <a:schemeClr val="tx2"/>
                    </a:solidFill>
                    <a:effectLst/>
                    <a:latin typeface="+mj-lt"/>
                    <a:ea typeface="Calibri" panose="020F0502020204030204" pitchFamily="34" charset="0"/>
                    <a:cs typeface="Times New Roman" panose="02020603050405020304" pitchFamily="18" charset="0"/>
                  </a:rPr>
                  <a:t>How much life insurance do I need?</a:t>
                </a:r>
              </a:p>
            </p:txBody>
          </p:sp>
        </p:grpSp>
        <p:grpSp>
          <p:nvGrpSpPr>
            <p:cNvPr id="21" name="Group 20">
              <a:extLst>
                <a:ext uri="{FF2B5EF4-FFF2-40B4-BE49-F238E27FC236}">
                  <a16:creationId xmlns:a16="http://schemas.microsoft.com/office/drawing/2014/main" id="{4EB4CF8C-29BE-4F82-B7CA-E921DBA2E143}"/>
                </a:ext>
              </a:extLst>
            </p:cNvPr>
            <p:cNvGrpSpPr/>
            <p:nvPr/>
          </p:nvGrpSpPr>
          <p:grpSpPr>
            <a:xfrm>
              <a:off x="4430417" y="1056055"/>
              <a:ext cx="2879310" cy="3549061"/>
              <a:chOff x="4536902" y="1056055"/>
              <a:chExt cx="2879310" cy="3549061"/>
            </a:xfrm>
            <a:grpFill/>
          </p:grpSpPr>
          <p:sp>
            <p:nvSpPr>
              <p:cNvPr id="6" name="Rectangle 73">
                <a:extLst>
                  <a:ext uri="{FF2B5EF4-FFF2-40B4-BE49-F238E27FC236}">
                    <a16:creationId xmlns:a16="http://schemas.microsoft.com/office/drawing/2014/main" id="{187FDA9D-ABFB-4426-AE2B-772DC983FCEB}"/>
                  </a:ext>
                </a:extLst>
              </p:cNvPr>
              <p:cNvSpPr/>
              <p:nvPr/>
            </p:nvSpPr>
            <p:spPr>
              <a:xfrm>
                <a:off x="4536902" y="1056055"/>
                <a:ext cx="2879310" cy="1056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4AAC986-9861-489B-80A3-E2F7ED2A1275}"/>
                  </a:ext>
                </a:extLst>
              </p:cNvPr>
              <p:cNvSpPr/>
              <p:nvPr/>
            </p:nvSpPr>
            <p:spPr>
              <a:xfrm rot="10800000">
                <a:off x="5861153" y="1088592"/>
                <a:ext cx="485055" cy="3516524"/>
              </a:xfrm>
              <a:custGeom>
                <a:avLst/>
                <a:gdLst>
                  <a:gd name="connsiteX0" fmla="*/ 0 w 230809"/>
                  <a:gd name="connsiteY0" fmla="*/ 3458158 h 3458158"/>
                  <a:gd name="connsiteX1" fmla="*/ 115405 w 230809"/>
                  <a:gd name="connsiteY1" fmla="*/ 0 h 3458158"/>
                  <a:gd name="connsiteX2" fmla="*/ 230809 w 230809"/>
                  <a:gd name="connsiteY2" fmla="*/ 3458158 h 3458158"/>
                  <a:gd name="connsiteX3" fmla="*/ 0 w 230809"/>
                  <a:gd name="connsiteY3" fmla="*/ 3458158 h 3458158"/>
                  <a:gd name="connsiteX0" fmla="*/ 254246 w 485055"/>
                  <a:gd name="connsiteY0" fmla="*/ 3516524 h 3516524"/>
                  <a:gd name="connsiteX1" fmla="*/ 0 w 485055"/>
                  <a:gd name="connsiteY1" fmla="*/ 0 h 3516524"/>
                  <a:gd name="connsiteX2" fmla="*/ 485055 w 485055"/>
                  <a:gd name="connsiteY2" fmla="*/ 3516524 h 3516524"/>
                  <a:gd name="connsiteX3" fmla="*/ 254246 w 485055"/>
                  <a:gd name="connsiteY3" fmla="*/ 3516524 h 3516524"/>
                </a:gdLst>
                <a:ahLst/>
                <a:cxnLst>
                  <a:cxn ang="0">
                    <a:pos x="connsiteX0" y="connsiteY0"/>
                  </a:cxn>
                  <a:cxn ang="0">
                    <a:pos x="connsiteX1" y="connsiteY1"/>
                  </a:cxn>
                  <a:cxn ang="0">
                    <a:pos x="connsiteX2" y="connsiteY2"/>
                  </a:cxn>
                  <a:cxn ang="0">
                    <a:pos x="connsiteX3" y="connsiteY3"/>
                  </a:cxn>
                </a:cxnLst>
                <a:rect l="l" t="t" r="r" b="b"/>
                <a:pathLst>
                  <a:path w="485055" h="3516524">
                    <a:moveTo>
                      <a:pt x="254246" y="3516524"/>
                    </a:moveTo>
                    <a:lnTo>
                      <a:pt x="0" y="0"/>
                    </a:lnTo>
                    <a:lnTo>
                      <a:pt x="485055" y="3516524"/>
                    </a:lnTo>
                    <a:lnTo>
                      <a:pt x="254246" y="35165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DE394DF-89B6-4C5A-AE4C-DCCFD4F4FB00}"/>
                  </a:ext>
                </a:extLst>
              </p:cNvPr>
              <p:cNvSpPr txBox="1"/>
              <p:nvPr/>
            </p:nvSpPr>
            <p:spPr>
              <a:xfrm>
                <a:off x="4536902" y="1265797"/>
                <a:ext cx="2879310" cy="663580"/>
              </a:xfrm>
              <a:prstGeom prst="rect">
                <a:avLst/>
              </a:prstGeom>
              <a:noFill/>
            </p:spPr>
            <p:txBody>
              <a:bodyPr wrap="square">
                <a:spAutoFit/>
              </a:bodyPr>
              <a:lstStyle/>
              <a:p>
                <a:pPr marL="0" marR="0" algn="ctr">
                  <a:lnSpc>
                    <a:spcPct val="107000"/>
                  </a:lnSpc>
                  <a:spcBef>
                    <a:spcPts val="0"/>
                  </a:spcBef>
                  <a:spcAft>
                    <a:spcPts val="800"/>
                  </a:spcAft>
                </a:pPr>
                <a:r>
                  <a:rPr lang="en-US" dirty="0">
                    <a:solidFill>
                      <a:schemeClr val="tx2"/>
                    </a:solidFill>
                    <a:latin typeface="+mj-lt"/>
                    <a:cs typeface="Times New Roman" panose="02020603050405020304" pitchFamily="18" charset="0"/>
                  </a:rPr>
                  <a:t>What type is best             for me?</a:t>
                </a:r>
              </a:p>
            </p:txBody>
          </p:sp>
        </p:grpSp>
        <p:grpSp>
          <p:nvGrpSpPr>
            <p:cNvPr id="20" name="Group 19">
              <a:extLst>
                <a:ext uri="{FF2B5EF4-FFF2-40B4-BE49-F238E27FC236}">
                  <a16:creationId xmlns:a16="http://schemas.microsoft.com/office/drawing/2014/main" id="{32D048D6-5A3B-41AC-A4B6-F9E2019EDD9A}"/>
                </a:ext>
              </a:extLst>
            </p:cNvPr>
            <p:cNvGrpSpPr/>
            <p:nvPr/>
          </p:nvGrpSpPr>
          <p:grpSpPr>
            <a:xfrm>
              <a:off x="5884587" y="2011298"/>
              <a:ext cx="5231240" cy="1457273"/>
              <a:chOff x="5884587" y="2011298"/>
              <a:chExt cx="5231240" cy="1457273"/>
            </a:xfrm>
            <a:grpFill/>
          </p:grpSpPr>
          <p:sp>
            <p:nvSpPr>
              <p:cNvPr id="9" name="Isosceles Triangle 8">
                <a:extLst>
                  <a:ext uri="{FF2B5EF4-FFF2-40B4-BE49-F238E27FC236}">
                    <a16:creationId xmlns:a16="http://schemas.microsoft.com/office/drawing/2014/main" id="{BEFBD1A8-6144-463C-A546-7CCAF2E11595}"/>
                  </a:ext>
                </a:extLst>
              </p:cNvPr>
              <p:cNvSpPr/>
              <p:nvPr/>
            </p:nvSpPr>
            <p:spPr>
              <a:xfrm rot="13500000">
                <a:off x="7450004" y="1732577"/>
                <a:ext cx="170577" cy="3301411"/>
              </a:xfrm>
              <a:custGeom>
                <a:avLst/>
                <a:gdLst>
                  <a:gd name="connsiteX0" fmla="*/ 0 w 134801"/>
                  <a:gd name="connsiteY0" fmla="*/ 3143205 h 3143205"/>
                  <a:gd name="connsiteX1" fmla="*/ 67401 w 134801"/>
                  <a:gd name="connsiteY1" fmla="*/ 0 h 3143205"/>
                  <a:gd name="connsiteX2" fmla="*/ 134801 w 134801"/>
                  <a:gd name="connsiteY2" fmla="*/ 3143205 h 3143205"/>
                  <a:gd name="connsiteX3" fmla="*/ 0 w 134801"/>
                  <a:gd name="connsiteY3" fmla="*/ 3143205 h 3143205"/>
                  <a:gd name="connsiteX0" fmla="*/ 35776 w 170577"/>
                  <a:gd name="connsiteY0" fmla="*/ 3301411 h 3301411"/>
                  <a:gd name="connsiteX1" fmla="*/ 0 w 170577"/>
                  <a:gd name="connsiteY1" fmla="*/ 0 h 3301411"/>
                  <a:gd name="connsiteX2" fmla="*/ 170577 w 170577"/>
                  <a:gd name="connsiteY2" fmla="*/ 3301411 h 3301411"/>
                  <a:gd name="connsiteX3" fmla="*/ 35776 w 170577"/>
                  <a:gd name="connsiteY3" fmla="*/ 3301411 h 3301411"/>
                </a:gdLst>
                <a:ahLst/>
                <a:cxnLst>
                  <a:cxn ang="0">
                    <a:pos x="connsiteX0" y="connsiteY0"/>
                  </a:cxn>
                  <a:cxn ang="0">
                    <a:pos x="connsiteX1" y="connsiteY1"/>
                  </a:cxn>
                  <a:cxn ang="0">
                    <a:pos x="connsiteX2" y="connsiteY2"/>
                  </a:cxn>
                  <a:cxn ang="0">
                    <a:pos x="connsiteX3" y="connsiteY3"/>
                  </a:cxn>
                </a:cxnLst>
                <a:rect l="l" t="t" r="r" b="b"/>
                <a:pathLst>
                  <a:path w="170577" h="3301411">
                    <a:moveTo>
                      <a:pt x="35776" y="3301411"/>
                    </a:moveTo>
                    <a:lnTo>
                      <a:pt x="0" y="0"/>
                    </a:lnTo>
                    <a:lnTo>
                      <a:pt x="170577" y="3301411"/>
                    </a:lnTo>
                    <a:lnTo>
                      <a:pt x="35776" y="33014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3290FE5-50CE-4DA1-974C-960DC3EA566D}"/>
                  </a:ext>
                </a:extLst>
              </p:cNvPr>
              <p:cNvGrpSpPr/>
              <p:nvPr/>
            </p:nvGrpSpPr>
            <p:grpSpPr>
              <a:xfrm>
                <a:off x="7950860" y="2011298"/>
                <a:ext cx="3164967" cy="1060704"/>
                <a:chOff x="7950860" y="2011298"/>
                <a:chExt cx="3164967" cy="1060704"/>
              </a:xfrm>
              <a:grpFill/>
            </p:grpSpPr>
            <p:sp>
              <p:nvSpPr>
                <p:cNvPr id="7" name="Rectangle 73">
                  <a:extLst>
                    <a:ext uri="{FF2B5EF4-FFF2-40B4-BE49-F238E27FC236}">
                      <a16:creationId xmlns:a16="http://schemas.microsoft.com/office/drawing/2014/main" id="{9627864A-5F40-4FD3-9B4E-4E3DADABCC79}"/>
                    </a:ext>
                  </a:extLst>
                </p:cNvPr>
                <p:cNvSpPr/>
                <p:nvPr/>
              </p:nvSpPr>
              <p:spPr>
                <a:xfrm>
                  <a:off x="8070480" y="2011298"/>
                  <a:ext cx="2879310" cy="10607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2343C2E-D884-4107-B70B-A88D9780B75A}"/>
                    </a:ext>
                  </a:extLst>
                </p:cNvPr>
                <p:cNvSpPr txBox="1"/>
                <p:nvPr/>
              </p:nvSpPr>
              <p:spPr>
                <a:xfrm>
                  <a:off x="7950860" y="2218484"/>
                  <a:ext cx="3164967" cy="646331"/>
                </a:xfrm>
                <a:prstGeom prst="rect">
                  <a:avLst/>
                </a:prstGeom>
                <a:noFill/>
              </p:spPr>
              <p:txBody>
                <a:bodyPr wrap="square">
                  <a:spAutoFit/>
                </a:bodyPr>
                <a:lstStyle/>
                <a:p>
                  <a:pPr algn="ctr"/>
                  <a:r>
                    <a:rPr lang="en-US" dirty="0">
                      <a:solidFill>
                        <a:schemeClr val="tx2"/>
                      </a:solidFill>
                      <a:latin typeface="+mj-lt"/>
                      <a:cs typeface="Times New Roman" panose="02020603050405020304" pitchFamily="18" charset="0"/>
                    </a:rPr>
                    <a:t>How much will the          premiums cost?</a:t>
                  </a:r>
                </a:p>
              </p:txBody>
            </p:sp>
          </p:grpSp>
        </p:grpSp>
      </p:grpSp>
      <p:grpSp>
        <p:nvGrpSpPr>
          <p:cNvPr id="27" name="Graphic 18" descr="Boardroom outline">
            <a:extLst>
              <a:ext uri="{FF2B5EF4-FFF2-40B4-BE49-F238E27FC236}">
                <a16:creationId xmlns:a16="http://schemas.microsoft.com/office/drawing/2014/main" id="{F86E4647-8B1B-40A3-AFC9-1392624740D6}"/>
              </a:ext>
            </a:extLst>
          </p:cNvPr>
          <p:cNvGrpSpPr/>
          <p:nvPr/>
        </p:nvGrpSpPr>
        <p:grpSpPr>
          <a:xfrm>
            <a:off x="5118945" y="4299691"/>
            <a:ext cx="1502254" cy="1502254"/>
            <a:chOff x="5118945" y="4299691"/>
            <a:chExt cx="1502254" cy="1502254"/>
          </a:xfrm>
        </p:grpSpPr>
        <p:sp>
          <p:nvSpPr>
            <p:cNvPr id="28" name="Freeform: Shape 27">
              <a:extLst>
                <a:ext uri="{FF2B5EF4-FFF2-40B4-BE49-F238E27FC236}">
                  <a16:creationId xmlns:a16="http://schemas.microsoft.com/office/drawing/2014/main" id="{EBA203E9-8133-4207-B275-DB19009CC974}"/>
                </a:ext>
              </a:extLst>
            </p:cNvPr>
            <p:cNvSpPr/>
            <p:nvPr/>
          </p:nvSpPr>
          <p:spPr>
            <a:xfrm>
              <a:off x="5369385" y="4821821"/>
              <a:ext cx="356544" cy="607533"/>
            </a:xfrm>
            <a:custGeom>
              <a:avLst/>
              <a:gdLst>
                <a:gd name="connsiteX0" fmla="*/ 282875 w 356544"/>
                <a:gd name="connsiteY0" fmla="*/ 282561 h 607533"/>
                <a:gd name="connsiteX1" fmla="*/ 175292 w 356544"/>
                <a:gd name="connsiteY1" fmla="*/ 282561 h 607533"/>
                <a:gd name="connsiteX2" fmla="*/ 175292 w 356544"/>
                <a:gd name="connsiteY2" fmla="*/ 175792 h 607533"/>
                <a:gd name="connsiteX3" fmla="*/ 203131 w 356544"/>
                <a:gd name="connsiteY3" fmla="*/ 183835 h 607533"/>
                <a:gd name="connsiteX4" fmla="*/ 302577 w 356544"/>
                <a:gd name="connsiteY4" fmla="*/ 183835 h 607533"/>
                <a:gd name="connsiteX5" fmla="*/ 356267 w 356544"/>
                <a:gd name="connsiteY5" fmla="*/ 137234 h 607533"/>
                <a:gd name="connsiteX6" fmla="*/ 309971 w 356544"/>
                <a:gd name="connsiteY6" fmla="*/ 80297 h 607533"/>
                <a:gd name="connsiteX7" fmla="*/ 304627 w 356544"/>
                <a:gd name="connsiteY7" fmla="*/ 80023 h 607533"/>
                <a:gd name="connsiteX8" fmla="*/ 220125 w 356544"/>
                <a:gd name="connsiteY8" fmla="*/ 80023 h 607533"/>
                <a:gd name="connsiteX9" fmla="*/ 176153 w 356544"/>
                <a:gd name="connsiteY9" fmla="*/ 47756 h 607533"/>
                <a:gd name="connsiteX10" fmla="*/ 152367 w 356544"/>
                <a:gd name="connsiteY10" fmla="*/ 27647 h 607533"/>
                <a:gd name="connsiteX11" fmla="*/ 146264 w 356544"/>
                <a:gd name="connsiteY11" fmla="*/ 22155 h 607533"/>
                <a:gd name="connsiteX12" fmla="*/ 78537 w 356544"/>
                <a:gd name="connsiteY12" fmla="*/ 529 h 607533"/>
                <a:gd name="connsiteX13" fmla="*/ 13 w 356544"/>
                <a:gd name="connsiteY13" fmla="*/ 90742 h 607533"/>
                <a:gd name="connsiteX14" fmla="*/ 13 w 356544"/>
                <a:gd name="connsiteY14" fmla="*/ 298632 h 607533"/>
                <a:gd name="connsiteX15" fmla="*/ 88177 w 356544"/>
                <a:gd name="connsiteY15" fmla="*/ 386811 h 607533"/>
                <a:gd name="connsiteX16" fmla="*/ 231001 w 356544"/>
                <a:gd name="connsiteY16" fmla="*/ 386811 h 607533"/>
                <a:gd name="connsiteX17" fmla="*/ 231001 w 356544"/>
                <a:gd name="connsiteY17" fmla="*/ 553577 h 607533"/>
                <a:gd name="connsiteX18" fmla="*/ 277586 w 356544"/>
                <a:gd name="connsiteY18" fmla="*/ 607283 h 607533"/>
                <a:gd name="connsiteX19" fmla="*/ 282781 w 356544"/>
                <a:gd name="connsiteY19" fmla="*/ 607533 h 607533"/>
                <a:gd name="connsiteX20" fmla="*/ 334813 w 356544"/>
                <a:gd name="connsiteY20" fmla="*/ 555846 h 607533"/>
                <a:gd name="connsiteX21" fmla="*/ 334813 w 356544"/>
                <a:gd name="connsiteY21" fmla="*/ 555643 h 607533"/>
                <a:gd name="connsiteX22" fmla="*/ 334813 w 356544"/>
                <a:gd name="connsiteY22" fmla="*/ 334467 h 607533"/>
                <a:gd name="connsiteX23" fmla="*/ 282875 w 356544"/>
                <a:gd name="connsiteY23" fmla="*/ 282561 h 607533"/>
                <a:gd name="connsiteX24" fmla="*/ 139207 w 356544"/>
                <a:gd name="connsiteY24" fmla="*/ 110193 h 607533"/>
                <a:gd name="connsiteX25" fmla="*/ 117322 w 356544"/>
                <a:gd name="connsiteY25" fmla="*/ 113503 h 607533"/>
                <a:gd name="connsiteX26" fmla="*/ 120632 w 356544"/>
                <a:gd name="connsiteY26" fmla="*/ 135387 h 607533"/>
                <a:gd name="connsiteX27" fmla="*/ 144105 w 356544"/>
                <a:gd name="connsiteY27" fmla="*/ 152600 h 607533"/>
                <a:gd name="connsiteX28" fmla="*/ 144105 w 356544"/>
                <a:gd name="connsiteY28" fmla="*/ 313780 h 607533"/>
                <a:gd name="connsiteX29" fmla="*/ 282985 w 356544"/>
                <a:gd name="connsiteY29" fmla="*/ 313780 h 607533"/>
                <a:gd name="connsiteX30" fmla="*/ 303516 w 356544"/>
                <a:gd name="connsiteY30" fmla="*/ 334467 h 607533"/>
                <a:gd name="connsiteX31" fmla="*/ 303516 w 356544"/>
                <a:gd name="connsiteY31" fmla="*/ 555643 h 607533"/>
                <a:gd name="connsiteX32" fmla="*/ 282946 w 356544"/>
                <a:gd name="connsiteY32" fmla="*/ 576260 h 607533"/>
                <a:gd name="connsiteX33" fmla="*/ 280731 w 356544"/>
                <a:gd name="connsiteY33" fmla="*/ 576142 h 607533"/>
                <a:gd name="connsiteX34" fmla="*/ 262329 w 356544"/>
                <a:gd name="connsiteY34" fmla="*/ 553577 h 607533"/>
                <a:gd name="connsiteX35" fmla="*/ 262329 w 356544"/>
                <a:gd name="connsiteY35" fmla="*/ 355514 h 607533"/>
                <a:gd name="connsiteX36" fmla="*/ 88177 w 356544"/>
                <a:gd name="connsiteY36" fmla="*/ 355514 h 607533"/>
                <a:gd name="connsiteX37" fmla="*/ 31310 w 356544"/>
                <a:gd name="connsiteY37" fmla="*/ 298632 h 607533"/>
                <a:gd name="connsiteX38" fmla="*/ 31310 w 356544"/>
                <a:gd name="connsiteY38" fmla="*/ 90398 h 607533"/>
                <a:gd name="connsiteX39" fmla="*/ 82168 w 356544"/>
                <a:gd name="connsiteY39" fmla="*/ 31528 h 607533"/>
                <a:gd name="connsiteX40" fmla="*/ 125420 w 356544"/>
                <a:gd name="connsiteY40" fmla="*/ 45424 h 607533"/>
                <a:gd name="connsiteX41" fmla="*/ 131382 w 356544"/>
                <a:gd name="connsiteY41" fmla="*/ 50776 h 607533"/>
                <a:gd name="connsiteX42" fmla="*/ 157640 w 356544"/>
                <a:gd name="connsiteY42" fmla="*/ 72918 h 607533"/>
                <a:gd name="connsiteX43" fmla="*/ 209906 w 356544"/>
                <a:gd name="connsiteY43" fmla="*/ 111242 h 607533"/>
                <a:gd name="connsiteX44" fmla="*/ 304642 w 356544"/>
                <a:gd name="connsiteY44" fmla="*/ 111242 h 607533"/>
                <a:gd name="connsiteX45" fmla="*/ 325244 w 356544"/>
                <a:gd name="connsiteY45" fmla="*/ 131858 h 607533"/>
                <a:gd name="connsiteX46" fmla="*/ 325126 w 356544"/>
                <a:gd name="connsiteY46" fmla="*/ 134041 h 607533"/>
                <a:gd name="connsiteX47" fmla="*/ 302577 w 356544"/>
                <a:gd name="connsiteY47" fmla="*/ 152460 h 607533"/>
                <a:gd name="connsiteX48" fmla="*/ 203162 w 356544"/>
                <a:gd name="connsiteY48" fmla="*/ 152460 h 607533"/>
                <a:gd name="connsiteX49" fmla="*/ 190909 w 356544"/>
                <a:gd name="connsiteY49" fmla="*/ 148501 h 6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6544" h="607533">
                  <a:moveTo>
                    <a:pt x="282875" y="282561"/>
                  </a:moveTo>
                  <a:lnTo>
                    <a:pt x="175292" y="282561"/>
                  </a:lnTo>
                  <a:lnTo>
                    <a:pt x="175292" y="175792"/>
                  </a:lnTo>
                  <a:cubicBezTo>
                    <a:pt x="183625" y="181051"/>
                    <a:pt x="193277" y="183840"/>
                    <a:pt x="203131" y="183835"/>
                  </a:cubicBezTo>
                  <a:lnTo>
                    <a:pt x="302577" y="183835"/>
                  </a:lnTo>
                  <a:cubicBezTo>
                    <a:pt x="329699" y="184156"/>
                    <a:pt x="352771" y="164132"/>
                    <a:pt x="356267" y="137234"/>
                  </a:cubicBezTo>
                  <a:cubicBezTo>
                    <a:pt x="359205" y="108727"/>
                    <a:pt x="338477" y="83234"/>
                    <a:pt x="309971" y="80297"/>
                  </a:cubicBezTo>
                  <a:cubicBezTo>
                    <a:pt x="308195" y="80114"/>
                    <a:pt x="306411" y="80021"/>
                    <a:pt x="304627" y="80023"/>
                  </a:cubicBezTo>
                  <a:lnTo>
                    <a:pt x="220125" y="80023"/>
                  </a:lnTo>
                  <a:lnTo>
                    <a:pt x="176153" y="47756"/>
                  </a:lnTo>
                  <a:cubicBezTo>
                    <a:pt x="167884" y="41465"/>
                    <a:pt x="159945" y="34753"/>
                    <a:pt x="152367" y="27647"/>
                  </a:cubicBezTo>
                  <a:lnTo>
                    <a:pt x="146264" y="22155"/>
                  </a:lnTo>
                  <a:cubicBezTo>
                    <a:pt x="127775" y="5669"/>
                    <a:pt x="103159" y="-2191"/>
                    <a:pt x="78537" y="529"/>
                  </a:cubicBezTo>
                  <a:cubicBezTo>
                    <a:pt x="33126" y="6059"/>
                    <a:pt x="-771" y="45002"/>
                    <a:pt x="13" y="90742"/>
                  </a:cubicBezTo>
                  <a:lnTo>
                    <a:pt x="13" y="298632"/>
                  </a:lnTo>
                  <a:cubicBezTo>
                    <a:pt x="57" y="347308"/>
                    <a:pt x="39501" y="386760"/>
                    <a:pt x="88177" y="386811"/>
                  </a:cubicBezTo>
                  <a:lnTo>
                    <a:pt x="231001" y="386811"/>
                  </a:lnTo>
                  <a:lnTo>
                    <a:pt x="231001" y="553577"/>
                  </a:lnTo>
                  <a:cubicBezTo>
                    <a:pt x="230656" y="580705"/>
                    <a:pt x="250682" y="603792"/>
                    <a:pt x="277586" y="607283"/>
                  </a:cubicBezTo>
                  <a:cubicBezTo>
                    <a:pt x="279323" y="607455"/>
                    <a:pt x="281060" y="607533"/>
                    <a:pt x="282781" y="607533"/>
                  </a:cubicBezTo>
                  <a:cubicBezTo>
                    <a:pt x="311423" y="607629"/>
                    <a:pt x="334717" y="584488"/>
                    <a:pt x="334813" y="555846"/>
                  </a:cubicBezTo>
                  <a:cubicBezTo>
                    <a:pt x="334813" y="555779"/>
                    <a:pt x="334813" y="555710"/>
                    <a:pt x="334813" y="555643"/>
                  </a:cubicBezTo>
                  <a:lnTo>
                    <a:pt x="334813" y="334467"/>
                  </a:lnTo>
                  <a:cubicBezTo>
                    <a:pt x="334778" y="305802"/>
                    <a:pt x="311540" y="282578"/>
                    <a:pt x="282875" y="282561"/>
                  </a:cubicBezTo>
                  <a:close/>
                  <a:moveTo>
                    <a:pt x="139207" y="110193"/>
                  </a:moveTo>
                  <a:cubicBezTo>
                    <a:pt x="132249" y="105064"/>
                    <a:pt x="122452" y="106545"/>
                    <a:pt x="117322" y="113503"/>
                  </a:cubicBezTo>
                  <a:cubicBezTo>
                    <a:pt x="112193" y="120460"/>
                    <a:pt x="113675" y="130258"/>
                    <a:pt x="120632" y="135387"/>
                  </a:cubicBezTo>
                  <a:lnTo>
                    <a:pt x="144105" y="152600"/>
                  </a:lnTo>
                  <a:lnTo>
                    <a:pt x="144105" y="313780"/>
                  </a:lnTo>
                  <a:lnTo>
                    <a:pt x="282985" y="313780"/>
                  </a:lnTo>
                  <a:cubicBezTo>
                    <a:pt x="294363" y="313831"/>
                    <a:pt x="303550" y="323089"/>
                    <a:pt x="303516" y="334467"/>
                  </a:cubicBezTo>
                  <a:lnTo>
                    <a:pt x="303516" y="555643"/>
                  </a:lnTo>
                  <a:cubicBezTo>
                    <a:pt x="303528" y="567016"/>
                    <a:pt x="294319" y="576247"/>
                    <a:pt x="282946" y="576260"/>
                  </a:cubicBezTo>
                  <a:cubicBezTo>
                    <a:pt x="282206" y="576260"/>
                    <a:pt x="281467" y="576221"/>
                    <a:pt x="280731" y="576142"/>
                  </a:cubicBezTo>
                  <a:cubicBezTo>
                    <a:pt x="269763" y="574376"/>
                    <a:pt x="261855" y="564677"/>
                    <a:pt x="262329" y="553577"/>
                  </a:cubicBezTo>
                  <a:lnTo>
                    <a:pt x="262329" y="355514"/>
                  </a:lnTo>
                  <a:lnTo>
                    <a:pt x="88177" y="355514"/>
                  </a:lnTo>
                  <a:cubicBezTo>
                    <a:pt x="56781" y="355470"/>
                    <a:pt x="31345" y="330026"/>
                    <a:pt x="31310" y="298632"/>
                  </a:cubicBezTo>
                  <a:lnTo>
                    <a:pt x="31310" y="90398"/>
                  </a:lnTo>
                  <a:cubicBezTo>
                    <a:pt x="30700" y="60652"/>
                    <a:pt x="52649" y="35246"/>
                    <a:pt x="82168" y="31528"/>
                  </a:cubicBezTo>
                  <a:cubicBezTo>
                    <a:pt x="97904" y="29812"/>
                    <a:pt x="113628" y="34864"/>
                    <a:pt x="125420" y="45424"/>
                  </a:cubicBezTo>
                  <a:lnTo>
                    <a:pt x="131382" y="50776"/>
                  </a:lnTo>
                  <a:cubicBezTo>
                    <a:pt x="139751" y="58600"/>
                    <a:pt x="148516" y="65991"/>
                    <a:pt x="157640" y="72918"/>
                  </a:cubicBezTo>
                  <a:lnTo>
                    <a:pt x="209906" y="111242"/>
                  </a:lnTo>
                  <a:lnTo>
                    <a:pt x="304642" y="111242"/>
                  </a:lnTo>
                  <a:cubicBezTo>
                    <a:pt x="316025" y="111246"/>
                    <a:pt x="325248" y="120477"/>
                    <a:pt x="325244" y="131858"/>
                  </a:cubicBezTo>
                  <a:cubicBezTo>
                    <a:pt x="325242" y="132588"/>
                    <a:pt x="325204" y="133317"/>
                    <a:pt x="325126" y="134041"/>
                  </a:cubicBezTo>
                  <a:cubicBezTo>
                    <a:pt x="323366" y="145009"/>
                    <a:pt x="313676" y="152926"/>
                    <a:pt x="302577" y="152460"/>
                  </a:cubicBezTo>
                  <a:lnTo>
                    <a:pt x="203162" y="152460"/>
                  </a:lnTo>
                  <a:cubicBezTo>
                    <a:pt x="198765" y="152449"/>
                    <a:pt x="194482" y="151064"/>
                    <a:pt x="190909" y="148501"/>
                  </a:cubicBezTo>
                  <a:close/>
                </a:path>
              </a:pathLst>
            </a:custGeom>
            <a:solidFill>
              <a:srgbClr val="64A70B"/>
            </a:solidFill>
            <a:ln w="1557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43DF432-F078-41CB-8A18-01331C7E0E2C}"/>
                </a:ext>
              </a:extLst>
            </p:cNvPr>
            <p:cNvSpPr/>
            <p:nvPr/>
          </p:nvSpPr>
          <p:spPr>
            <a:xfrm>
              <a:off x="5369398" y="4647087"/>
              <a:ext cx="156484" cy="156484"/>
            </a:xfrm>
            <a:custGeom>
              <a:avLst/>
              <a:gdLst>
                <a:gd name="connsiteX0" fmla="*/ 78242 w 156484"/>
                <a:gd name="connsiteY0" fmla="*/ 156485 h 156484"/>
                <a:gd name="connsiteX1" fmla="*/ 156485 w 156484"/>
                <a:gd name="connsiteY1" fmla="*/ 78242 h 156484"/>
                <a:gd name="connsiteX2" fmla="*/ 78242 w 156484"/>
                <a:gd name="connsiteY2" fmla="*/ 0 h 156484"/>
                <a:gd name="connsiteX3" fmla="*/ 0 w 156484"/>
                <a:gd name="connsiteY3" fmla="*/ 78242 h 156484"/>
                <a:gd name="connsiteX4" fmla="*/ 78242 w 156484"/>
                <a:gd name="connsiteY4" fmla="*/ 156485 h 156484"/>
                <a:gd name="connsiteX5" fmla="*/ 78242 w 156484"/>
                <a:gd name="connsiteY5" fmla="*/ 31297 h 156484"/>
                <a:gd name="connsiteX6" fmla="*/ 125188 w 156484"/>
                <a:gd name="connsiteY6" fmla="*/ 78242 h 156484"/>
                <a:gd name="connsiteX7" fmla="*/ 78242 w 156484"/>
                <a:gd name="connsiteY7" fmla="*/ 125188 h 156484"/>
                <a:gd name="connsiteX8" fmla="*/ 31297 w 156484"/>
                <a:gd name="connsiteY8" fmla="*/ 78242 h 156484"/>
                <a:gd name="connsiteX9" fmla="*/ 78242 w 156484"/>
                <a:gd name="connsiteY9" fmla="*/ 31297 h 1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84" h="156484">
                  <a:moveTo>
                    <a:pt x="78242" y="156485"/>
                  </a:moveTo>
                  <a:cubicBezTo>
                    <a:pt x="121454" y="156485"/>
                    <a:pt x="156485" y="121454"/>
                    <a:pt x="156485" y="78242"/>
                  </a:cubicBezTo>
                  <a:cubicBezTo>
                    <a:pt x="156485" y="35031"/>
                    <a:pt x="121454" y="0"/>
                    <a:pt x="78242" y="0"/>
                  </a:cubicBezTo>
                  <a:cubicBezTo>
                    <a:pt x="35031" y="0"/>
                    <a:pt x="0" y="35031"/>
                    <a:pt x="0" y="78242"/>
                  </a:cubicBezTo>
                  <a:cubicBezTo>
                    <a:pt x="0" y="121454"/>
                    <a:pt x="35031" y="156485"/>
                    <a:pt x="78242" y="156485"/>
                  </a:cubicBezTo>
                  <a:close/>
                  <a:moveTo>
                    <a:pt x="78242" y="31297"/>
                  </a:moveTo>
                  <a:cubicBezTo>
                    <a:pt x="104170" y="31297"/>
                    <a:pt x="125188" y="52314"/>
                    <a:pt x="125188" y="78242"/>
                  </a:cubicBezTo>
                  <a:cubicBezTo>
                    <a:pt x="125188" y="104170"/>
                    <a:pt x="104170" y="125188"/>
                    <a:pt x="78242" y="125188"/>
                  </a:cubicBezTo>
                  <a:cubicBezTo>
                    <a:pt x="52314" y="125188"/>
                    <a:pt x="31297" y="104170"/>
                    <a:pt x="31297" y="78242"/>
                  </a:cubicBezTo>
                  <a:cubicBezTo>
                    <a:pt x="31297" y="52314"/>
                    <a:pt x="52314" y="31297"/>
                    <a:pt x="78242" y="31297"/>
                  </a:cubicBezTo>
                  <a:close/>
                </a:path>
              </a:pathLst>
            </a:custGeom>
            <a:solidFill>
              <a:srgbClr val="64A70B"/>
            </a:solidFill>
            <a:ln w="1557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9C0FA78-A61A-47CD-B2E1-0EDBCCB0BE5D}"/>
                </a:ext>
              </a:extLst>
            </p:cNvPr>
            <p:cNvSpPr/>
            <p:nvPr/>
          </p:nvSpPr>
          <p:spPr>
            <a:xfrm>
              <a:off x="5291078" y="4909981"/>
              <a:ext cx="281672" cy="532048"/>
            </a:xfrm>
            <a:custGeom>
              <a:avLst/>
              <a:gdLst>
                <a:gd name="connsiteX0" fmla="*/ 266024 w 281672"/>
                <a:gd name="connsiteY0" fmla="*/ 344267 h 532048"/>
                <a:gd name="connsiteX1" fmla="*/ 156485 w 281672"/>
                <a:gd name="connsiteY1" fmla="*/ 344267 h 532048"/>
                <a:gd name="connsiteX2" fmla="*/ 31297 w 281672"/>
                <a:gd name="connsiteY2" fmla="*/ 219079 h 532048"/>
                <a:gd name="connsiteX3" fmla="*/ 31297 w 281672"/>
                <a:gd name="connsiteY3" fmla="*/ 15648 h 532048"/>
                <a:gd name="connsiteX4" fmla="*/ 15648 w 281672"/>
                <a:gd name="connsiteY4" fmla="*/ 0 h 532048"/>
                <a:gd name="connsiteX5" fmla="*/ 0 w 281672"/>
                <a:gd name="connsiteY5" fmla="*/ 15648 h 532048"/>
                <a:gd name="connsiteX6" fmla="*/ 0 w 281672"/>
                <a:gd name="connsiteY6" fmla="*/ 219079 h 532048"/>
                <a:gd name="connsiteX7" fmla="*/ 125188 w 281672"/>
                <a:gd name="connsiteY7" fmla="*/ 372434 h 532048"/>
                <a:gd name="connsiteX8" fmla="*/ 125188 w 281672"/>
                <a:gd name="connsiteY8" fmla="*/ 500751 h 532048"/>
                <a:gd name="connsiteX9" fmla="*/ 46945 w 281672"/>
                <a:gd name="connsiteY9" fmla="*/ 500751 h 532048"/>
                <a:gd name="connsiteX10" fmla="*/ 46945 w 281672"/>
                <a:gd name="connsiteY10" fmla="*/ 532048 h 532048"/>
                <a:gd name="connsiteX11" fmla="*/ 234727 w 281672"/>
                <a:gd name="connsiteY11" fmla="*/ 532048 h 532048"/>
                <a:gd name="connsiteX12" fmla="*/ 234727 w 281672"/>
                <a:gd name="connsiteY12" fmla="*/ 500751 h 532048"/>
                <a:gd name="connsiteX13" fmla="*/ 156485 w 281672"/>
                <a:gd name="connsiteY13" fmla="*/ 500751 h 532048"/>
                <a:gd name="connsiteX14" fmla="*/ 156485 w 281672"/>
                <a:gd name="connsiteY14" fmla="*/ 375564 h 532048"/>
                <a:gd name="connsiteX15" fmla="*/ 266024 w 281672"/>
                <a:gd name="connsiteY15" fmla="*/ 375564 h 532048"/>
                <a:gd name="connsiteX16" fmla="*/ 281673 w 281672"/>
                <a:gd name="connsiteY16" fmla="*/ 359915 h 532048"/>
                <a:gd name="connsiteX17" fmla="*/ 266024 w 281672"/>
                <a:gd name="connsiteY17" fmla="*/ 344267 h 5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672" h="532048">
                  <a:moveTo>
                    <a:pt x="266024" y="344267"/>
                  </a:moveTo>
                  <a:lnTo>
                    <a:pt x="156485" y="344267"/>
                  </a:lnTo>
                  <a:cubicBezTo>
                    <a:pt x="87378" y="344188"/>
                    <a:pt x="31375" y="288186"/>
                    <a:pt x="31297" y="219079"/>
                  </a:cubicBezTo>
                  <a:lnTo>
                    <a:pt x="31297" y="15648"/>
                  </a:lnTo>
                  <a:cubicBezTo>
                    <a:pt x="31297" y="7006"/>
                    <a:pt x="24291" y="0"/>
                    <a:pt x="15648" y="0"/>
                  </a:cubicBezTo>
                  <a:cubicBezTo>
                    <a:pt x="7006" y="0"/>
                    <a:pt x="0" y="7006"/>
                    <a:pt x="0" y="15648"/>
                  </a:cubicBezTo>
                  <a:lnTo>
                    <a:pt x="0" y="219079"/>
                  </a:lnTo>
                  <a:cubicBezTo>
                    <a:pt x="81" y="293417"/>
                    <a:pt x="52371" y="357471"/>
                    <a:pt x="125188" y="372434"/>
                  </a:cubicBezTo>
                  <a:lnTo>
                    <a:pt x="125188" y="500751"/>
                  </a:lnTo>
                  <a:lnTo>
                    <a:pt x="46945" y="500751"/>
                  </a:lnTo>
                  <a:lnTo>
                    <a:pt x="46945" y="532048"/>
                  </a:lnTo>
                  <a:lnTo>
                    <a:pt x="234727" y="532048"/>
                  </a:lnTo>
                  <a:lnTo>
                    <a:pt x="234727" y="500751"/>
                  </a:lnTo>
                  <a:lnTo>
                    <a:pt x="156485" y="500751"/>
                  </a:lnTo>
                  <a:lnTo>
                    <a:pt x="156485" y="375564"/>
                  </a:lnTo>
                  <a:lnTo>
                    <a:pt x="266024" y="375564"/>
                  </a:lnTo>
                  <a:cubicBezTo>
                    <a:pt x="274667" y="375564"/>
                    <a:pt x="281673" y="368558"/>
                    <a:pt x="281673" y="359915"/>
                  </a:cubicBezTo>
                  <a:cubicBezTo>
                    <a:pt x="281673" y="351272"/>
                    <a:pt x="274667" y="344267"/>
                    <a:pt x="266024" y="344267"/>
                  </a:cubicBezTo>
                  <a:close/>
                </a:path>
              </a:pathLst>
            </a:custGeom>
            <a:solidFill>
              <a:srgbClr val="64A70B"/>
            </a:solidFill>
            <a:ln w="1557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B09406B-0697-4305-8744-CCCB0BB5EEA2}"/>
                </a:ext>
              </a:extLst>
            </p:cNvPr>
            <p:cNvSpPr/>
            <p:nvPr/>
          </p:nvSpPr>
          <p:spPr>
            <a:xfrm>
              <a:off x="5588399" y="5035169"/>
              <a:ext cx="563345" cy="406860"/>
            </a:xfrm>
            <a:custGeom>
              <a:avLst/>
              <a:gdLst>
                <a:gd name="connsiteX0" fmla="*/ 297321 w 563345"/>
                <a:gd name="connsiteY0" fmla="*/ 31297 h 406860"/>
                <a:gd name="connsiteX1" fmla="*/ 547697 w 563345"/>
                <a:gd name="connsiteY1" fmla="*/ 31297 h 406860"/>
                <a:gd name="connsiteX2" fmla="*/ 563345 w 563345"/>
                <a:gd name="connsiteY2" fmla="*/ 15648 h 406860"/>
                <a:gd name="connsiteX3" fmla="*/ 547697 w 563345"/>
                <a:gd name="connsiteY3" fmla="*/ 0 h 406860"/>
                <a:gd name="connsiteX4" fmla="*/ 15648 w 563345"/>
                <a:gd name="connsiteY4" fmla="*/ 0 h 406860"/>
                <a:gd name="connsiteX5" fmla="*/ 0 w 563345"/>
                <a:gd name="connsiteY5" fmla="*/ 15648 h 406860"/>
                <a:gd name="connsiteX6" fmla="*/ 15648 w 563345"/>
                <a:gd name="connsiteY6" fmla="*/ 31297 h 406860"/>
                <a:gd name="connsiteX7" fmla="*/ 266024 w 563345"/>
                <a:gd name="connsiteY7" fmla="*/ 31297 h 406860"/>
                <a:gd name="connsiteX8" fmla="*/ 266024 w 563345"/>
                <a:gd name="connsiteY8" fmla="*/ 375564 h 406860"/>
                <a:gd name="connsiteX9" fmla="*/ 156485 w 563345"/>
                <a:gd name="connsiteY9" fmla="*/ 375564 h 406860"/>
                <a:gd name="connsiteX10" fmla="*/ 156485 w 563345"/>
                <a:gd name="connsiteY10" fmla="*/ 406860 h 406860"/>
                <a:gd name="connsiteX11" fmla="*/ 406860 w 563345"/>
                <a:gd name="connsiteY11" fmla="*/ 406860 h 406860"/>
                <a:gd name="connsiteX12" fmla="*/ 406860 w 563345"/>
                <a:gd name="connsiteY12" fmla="*/ 375564 h 406860"/>
                <a:gd name="connsiteX13" fmla="*/ 297321 w 563345"/>
                <a:gd name="connsiteY13" fmla="*/ 375564 h 4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345" h="406860">
                  <a:moveTo>
                    <a:pt x="297321" y="31297"/>
                  </a:moveTo>
                  <a:lnTo>
                    <a:pt x="547697" y="31297"/>
                  </a:lnTo>
                  <a:cubicBezTo>
                    <a:pt x="556339" y="31297"/>
                    <a:pt x="563345" y="24291"/>
                    <a:pt x="563345" y="15648"/>
                  </a:cubicBezTo>
                  <a:cubicBezTo>
                    <a:pt x="563345" y="7006"/>
                    <a:pt x="556339" y="0"/>
                    <a:pt x="547697" y="0"/>
                  </a:cubicBezTo>
                  <a:lnTo>
                    <a:pt x="15648" y="0"/>
                  </a:lnTo>
                  <a:cubicBezTo>
                    <a:pt x="7006" y="0"/>
                    <a:pt x="0" y="7006"/>
                    <a:pt x="0" y="15648"/>
                  </a:cubicBezTo>
                  <a:cubicBezTo>
                    <a:pt x="0" y="24291"/>
                    <a:pt x="7006" y="31297"/>
                    <a:pt x="15648" y="31297"/>
                  </a:cubicBezTo>
                  <a:lnTo>
                    <a:pt x="266024" y="31297"/>
                  </a:lnTo>
                  <a:lnTo>
                    <a:pt x="266024" y="375564"/>
                  </a:lnTo>
                  <a:lnTo>
                    <a:pt x="156485" y="375564"/>
                  </a:lnTo>
                  <a:lnTo>
                    <a:pt x="156485" y="406860"/>
                  </a:lnTo>
                  <a:lnTo>
                    <a:pt x="406860" y="406860"/>
                  </a:lnTo>
                  <a:lnTo>
                    <a:pt x="406860" y="375564"/>
                  </a:lnTo>
                  <a:lnTo>
                    <a:pt x="297321" y="375564"/>
                  </a:lnTo>
                  <a:close/>
                </a:path>
              </a:pathLst>
            </a:custGeom>
            <a:solidFill>
              <a:srgbClr val="64A70B"/>
            </a:solidFill>
            <a:ln w="1557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82608C8-3CB6-4C86-BD18-24EA2676CCB1}"/>
                </a:ext>
              </a:extLst>
            </p:cNvPr>
            <p:cNvSpPr/>
            <p:nvPr/>
          </p:nvSpPr>
          <p:spPr>
            <a:xfrm>
              <a:off x="6014268" y="4821742"/>
              <a:ext cx="356571" cy="607612"/>
            </a:xfrm>
            <a:custGeom>
              <a:avLst/>
              <a:gdLst>
                <a:gd name="connsiteX0" fmla="*/ 356555 w 356571"/>
                <a:gd name="connsiteY0" fmla="*/ 298712 h 607612"/>
                <a:gd name="connsiteX1" fmla="*/ 356555 w 356571"/>
                <a:gd name="connsiteY1" fmla="*/ 91025 h 607612"/>
                <a:gd name="connsiteX2" fmla="*/ 277797 w 356571"/>
                <a:gd name="connsiteY2" fmla="*/ 499 h 607612"/>
                <a:gd name="connsiteX3" fmla="*/ 210289 w 356571"/>
                <a:gd name="connsiteY3" fmla="*/ 22140 h 607612"/>
                <a:gd name="connsiteX4" fmla="*/ 204186 w 356571"/>
                <a:gd name="connsiteY4" fmla="*/ 27649 h 607612"/>
                <a:gd name="connsiteX5" fmla="*/ 180400 w 356571"/>
                <a:gd name="connsiteY5" fmla="*/ 47757 h 607612"/>
                <a:gd name="connsiteX6" fmla="*/ 136413 w 356571"/>
                <a:gd name="connsiteY6" fmla="*/ 80024 h 607612"/>
                <a:gd name="connsiteX7" fmla="*/ 51911 w 356571"/>
                <a:gd name="connsiteY7" fmla="*/ 80024 h 607612"/>
                <a:gd name="connsiteX8" fmla="*/ 0 w 356571"/>
                <a:gd name="connsiteY8" fmla="*/ 131957 h 607612"/>
                <a:gd name="connsiteX9" fmla="*/ 271 w 356571"/>
                <a:gd name="connsiteY9" fmla="*/ 137235 h 607612"/>
                <a:gd name="connsiteX10" fmla="*/ 53976 w 356571"/>
                <a:gd name="connsiteY10" fmla="*/ 183836 h 607612"/>
                <a:gd name="connsiteX11" fmla="*/ 153438 w 356571"/>
                <a:gd name="connsiteY11" fmla="*/ 183836 h 607612"/>
                <a:gd name="connsiteX12" fmla="*/ 181292 w 356571"/>
                <a:gd name="connsiteY12" fmla="*/ 175871 h 607612"/>
                <a:gd name="connsiteX13" fmla="*/ 181292 w 356571"/>
                <a:gd name="connsiteY13" fmla="*/ 282719 h 607612"/>
                <a:gd name="connsiteX14" fmla="*/ 73740 w 356571"/>
                <a:gd name="connsiteY14" fmla="*/ 282719 h 607612"/>
                <a:gd name="connsiteX15" fmla="*/ 21819 w 356571"/>
                <a:gd name="connsiteY15" fmla="*/ 334625 h 607612"/>
                <a:gd name="connsiteX16" fmla="*/ 21819 w 356571"/>
                <a:gd name="connsiteY16" fmla="*/ 555722 h 607612"/>
                <a:gd name="connsiteX17" fmla="*/ 73678 w 356571"/>
                <a:gd name="connsiteY17" fmla="*/ 607613 h 607612"/>
                <a:gd name="connsiteX18" fmla="*/ 73834 w 356571"/>
                <a:gd name="connsiteY18" fmla="*/ 607613 h 607612"/>
                <a:gd name="connsiteX19" fmla="*/ 79030 w 356571"/>
                <a:gd name="connsiteY19" fmla="*/ 607362 h 607612"/>
                <a:gd name="connsiteX20" fmla="*/ 125615 w 356571"/>
                <a:gd name="connsiteY20" fmla="*/ 553657 h 607612"/>
                <a:gd name="connsiteX21" fmla="*/ 125615 w 356571"/>
                <a:gd name="connsiteY21" fmla="*/ 386891 h 607612"/>
                <a:gd name="connsiteX22" fmla="*/ 268439 w 356571"/>
                <a:gd name="connsiteY22" fmla="*/ 386891 h 607612"/>
                <a:gd name="connsiteX23" fmla="*/ 356555 w 356571"/>
                <a:gd name="connsiteY23" fmla="*/ 298712 h 607612"/>
                <a:gd name="connsiteX24" fmla="*/ 165644 w 356571"/>
                <a:gd name="connsiteY24" fmla="*/ 148580 h 607612"/>
                <a:gd name="connsiteX25" fmla="*/ 153407 w 356571"/>
                <a:gd name="connsiteY25" fmla="*/ 152539 h 607612"/>
                <a:gd name="connsiteX26" fmla="*/ 54039 w 356571"/>
                <a:gd name="connsiteY26" fmla="*/ 152539 h 607612"/>
                <a:gd name="connsiteX27" fmla="*/ 31474 w 356571"/>
                <a:gd name="connsiteY27" fmla="*/ 134121 h 607612"/>
                <a:gd name="connsiteX28" fmla="*/ 49775 w 356571"/>
                <a:gd name="connsiteY28" fmla="*/ 111438 h 607612"/>
                <a:gd name="connsiteX29" fmla="*/ 51973 w 356571"/>
                <a:gd name="connsiteY29" fmla="*/ 111321 h 607612"/>
                <a:gd name="connsiteX30" fmla="*/ 146709 w 356571"/>
                <a:gd name="connsiteY30" fmla="*/ 111321 h 607612"/>
                <a:gd name="connsiteX31" fmla="*/ 198975 w 356571"/>
                <a:gd name="connsiteY31" fmla="*/ 72998 h 607612"/>
                <a:gd name="connsiteX32" fmla="*/ 225218 w 356571"/>
                <a:gd name="connsiteY32" fmla="*/ 50855 h 607612"/>
                <a:gd name="connsiteX33" fmla="*/ 231195 w 356571"/>
                <a:gd name="connsiteY33" fmla="*/ 45488 h 607612"/>
                <a:gd name="connsiteX34" fmla="*/ 274213 w 356571"/>
                <a:gd name="connsiteY34" fmla="*/ 31576 h 607612"/>
                <a:gd name="connsiteX35" fmla="*/ 325258 w 356571"/>
                <a:gd name="connsiteY35" fmla="*/ 90743 h 607612"/>
                <a:gd name="connsiteX36" fmla="*/ 325258 w 356571"/>
                <a:gd name="connsiteY36" fmla="*/ 298712 h 607612"/>
                <a:gd name="connsiteX37" fmla="*/ 268392 w 356571"/>
                <a:gd name="connsiteY37" fmla="*/ 355594 h 607612"/>
                <a:gd name="connsiteX38" fmla="*/ 94318 w 356571"/>
                <a:gd name="connsiteY38" fmla="*/ 355594 h 607612"/>
                <a:gd name="connsiteX39" fmla="*/ 94318 w 356571"/>
                <a:gd name="connsiteY39" fmla="*/ 553657 h 607612"/>
                <a:gd name="connsiteX40" fmla="*/ 75900 w 356571"/>
                <a:gd name="connsiteY40" fmla="*/ 576222 h 607612"/>
                <a:gd name="connsiteX41" fmla="*/ 59907 w 356571"/>
                <a:gd name="connsiteY41" fmla="*/ 571011 h 607612"/>
                <a:gd name="connsiteX42" fmla="*/ 53116 w 356571"/>
                <a:gd name="connsiteY42" fmla="*/ 555722 h 607612"/>
                <a:gd name="connsiteX43" fmla="*/ 53116 w 356571"/>
                <a:gd name="connsiteY43" fmla="*/ 334547 h 607612"/>
                <a:gd name="connsiteX44" fmla="*/ 73740 w 356571"/>
                <a:gd name="connsiteY44" fmla="*/ 313938 h 607612"/>
                <a:gd name="connsiteX45" fmla="*/ 212589 w 356571"/>
                <a:gd name="connsiteY45" fmla="*/ 313938 h 607612"/>
                <a:gd name="connsiteX46" fmla="*/ 212589 w 356571"/>
                <a:gd name="connsiteY46" fmla="*/ 152758 h 607612"/>
                <a:gd name="connsiteX47" fmla="*/ 236062 w 356571"/>
                <a:gd name="connsiteY47" fmla="*/ 135545 h 607612"/>
                <a:gd name="connsiteX48" fmla="*/ 239364 w 356571"/>
                <a:gd name="connsiteY48" fmla="*/ 113653 h 607612"/>
                <a:gd name="connsiteX49" fmla="*/ 217472 w 356571"/>
                <a:gd name="connsiteY49" fmla="*/ 110351 h 60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6571" h="607612">
                  <a:moveTo>
                    <a:pt x="356555" y="298712"/>
                  </a:moveTo>
                  <a:lnTo>
                    <a:pt x="356555" y="91025"/>
                  </a:lnTo>
                  <a:cubicBezTo>
                    <a:pt x="357416" y="45112"/>
                    <a:pt x="323387" y="5999"/>
                    <a:pt x="277797" y="499"/>
                  </a:cubicBezTo>
                  <a:cubicBezTo>
                    <a:pt x="253249" y="-2132"/>
                    <a:pt x="228732" y="5728"/>
                    <a:pt x="210289" y="22140"/>
                  </a:cubicBezTo>
                  <a:lnTo>
                    <a:pt x="204186" y="27649"/>
                  </a:lnTo>
                  <a:cubicBezTo>
                    <a:pt x="196604" y="34752"/>
                    <a:pt x="188666" y="41463"/>
                    <a:pt x="180400" y="47757"/>
                  </a:cubicBezTo>
                  <a:lnTo>
                    <a:pt x="136413" y="80024"/>
                  </a:lnTo>
                  <a:lnTo>
                    <a:pt x="51911" y="80024"/>
                  </a:lnTo>
                  <a:cubicBezTo>
                    <a:pt x="23235" y="80030"/>
                    <a:pt x="-6" y="103282"/>
                    <a:pt x="0" y="131957"/>
                  </a:cubicBezTo>
                  <a:cubicBezTo>
                    <a:pt x="2" y="133720"/>
                    <a:pt x="91" y="135481"/>
                    <a:pt x="271" y="137235"/>
                  </a:cubicBezTo>
                  <a:cubicBezTo>
                    <a:pt x="3774" y="164135"/>
                    <a:pt x="26851" y="184159"/>
                    <a:pt x="53976" y="183836"/>
                  </a:cubicBezTo>
                  <a:lnTo>
                    <a:pt x="153438" y="183836"/>
                  </a:lnTo>
                  <a:cubicBezTo>
                    <a:pt x="163289" y="183866"/>
                    <a:pt x="172947" y="181104"/>
                    <a:pt x="181292" y="175871"/>
                  </a:cubicBezTo>
                  <a:lnTo>
                    <a:pt x="181292" y="282719"/>
                  </a:lnTo>
                  <a:lnTo>
                    <a:pt x="73740" y="282719"/>
                  </a:lnTo>
                  <a:cubicBezTo>
                    <a:pt x="45085" y="282753"/>
                    <a:pt x="21863" y="305969"/>
                    <a:pt x="21819" y="334625"/>
                  </a:cubicBezTo>
                  <a:lnTo>
                    <a:pt x="21819" y="555722"/>
                  </a:lnTo>
                  <a:cubicBezTo>
                    <a:pt x="21809" y="584372"/>
                    <a:pt x="45029" y="607605"/>
                    <a:pt x="73678" y="607613"/>
                  </a:cubicBezTo>
                  <a:cubicBezTo>
                    <a:pt x="73729" y="607613"/>
                    <a:pt x="73783" y="607613"/>
                    <a:pt x="73834" y="607613"/>
                  </a:cubicBezTo>
                  <a:cubicBezTo>
                    <a:pt x="75556" y="607613"/>
                    <a:pt x="77277" y="607613"/>
                    <a:pt x="79030" y="607362"/>
                  </a:cubicBezTo>
                  <a:cubicBezTo>
                    <a:pt x="105931" y="603865"/>
                    <a:pt x="125953" y="580782"/>
                    <a:pt x="125615" y="553657"/>
                  </a:cubicBezTo>
                  <a:lnTo>
                    <a:pt x="125615" y="386891"/>
                  </a:lnTo>
                  <a:lnTo>
                    <a:pt x="268439" y="386891"/>
                  </a:lnTo>
                  <a:cubicBezTo>
                    <a:pt x="317096" y="386813"/>
                    <a:pt x="356513" y="347369"/>
                    <a:pt x="356555" y="298712"/>
                  </a:cubicBezTo>
                  <a:close/>
                  <a:moveTo>
                    <a:pt x="165644" y="148580"/>
                  </a:moveTo>
                  <a:cubicBezTo>
                    <a:pt x="162076" y="151140"/>
                    <a:pt x="157798" y="152524"/>
                    <a:pt x="153407" y="152539"/>
                  </a:cubicBezTo>
                  <a:lnTo>
                    <a:pt x="54039" y="152539"/>
                  </a:lnTo>
                  <a:cubicBezTo>
                    <a:pt x="42946" y="152977"/>
                    <a:pt x="33267" y="145076"/>
                    <a:pt x="31474" y="134121"/>
                  </a:cubicBezTo>
                  <a:cubicBezTo>
                    <a:pt x="30264" y="122804"/>
                    <a:pt x="38458" y="112648"/>
                    <a:pt x="49775" y="111438"/>
                  </a:cubicBezTo>
                  <a:cubicBezTo>
                    <a:pt x="50505" y="111360"/>
                    <a:pt x="51239" y="111321"/>
                    <a:pt x="51973" y="111321"/>
                  </a:cubicBezTo>
                  <a:lnTo>
                    <a:pt x="146709" y="111321"/>
                  </a:lnTo>
                  <a:lnTo>
                    <a:pt x="198975" y="72998"/>
                  </a:lnTo>
                  <a:cubicBezTo>
                    <a:pt x="208098" y="66075"/>
                    <a:pt x="216858" y="58684"/>
                    <a:pt x="225218" y="50855"/>
                  </a:cubicBezTo>
                  <a:lnTo>
                    <a:pt x="231195" y="45488"/>
                  </a:lnTo>
                  <a:cubicBezTo>
                    <a:pt x="242925" y="34982"/>
                    <a:pt x="258552" y="29927"/>
                    <a:pt x="274213" y="31576"/>
                  </a:cubicBezTo>
                  <a:cubicBezTo>
                    <a:pt x="303893" y="35273"/>
                    <a:pt x="325953" y="60842"/>
                    <a:pt x="325258" y="90743"/>
                  </a:cubicBezTo>
                  <a:lnTo>
                    <a:pt x="325258" y="298712"/>
                  </a:lnTo>
                  <a:cubicBezTo>
                    <a:pt x="325224" y="330107"/>
                    <a:pt x="299787" y="355550"/>
                    <a:pt x="268392" y="355594"/>
                  </a:cubicBezTo>
                  <a:lnTo>
                    <a:pt x="94318" y="355594"/>
                  </a:lnTo>
                  <a:lnTo>
                    <a:pt x="94318" y="553657"/>
                  </a:lnTo>
                  <a:cubicBezTo>
                    <a:pt x="94792" y="564761"/>
                    <a:pt x="86874" y="574461"/>
                    <a:pt x="75900" y="576222"/>
                  </a:cubicBezTo>
                  <a:cubicBezTo>
                    <a:pt x="70065" y="576895"/>
                    <a:pt x="64226" y="574992"/>
                    <a:pt x="59907" y="571011"/>
                  </a:cubicBezTo>
                  <a:cubicBezTo>
                    <a:pt x="55565" y="567118"/>
                    <a:pt x="53092" y="561554"/>
                    <a:pt x="53116" y="555722"/>
                  </a:cubicBezTo>
                  <a:lnTo>
                    <a:pt x="53116" y="334547"/>
                  </a:lnTo>
                  <a:cubicBezTo>
                    <a:pt x="53133" y="323166"/>
                    <a:pt x="62359" y="313947"/>
                    <a:pt x="73740" y="313938"/>
                  </a:cubicBezTo>
                  <a:lnTo>
                    <a:pt x="212589" y="313938"/>
                  </a:lnTo>
                  <a:lnTo>
                    <a:pt x="212589" y="152758"/>
                  </a:lnTo>
                  <a:lnTo>
                    <a:pt x="236062" y="135545"/>
                  </a:lnTo>
                  <a:cubicBezTo>
                    <a:pt x="243019" y="130411"/>
                    <a:pt x="244498" y="120610"/>
                    <a:pt x="239364" y="113653"/>
                  </a:cubicBezTo>
                  <a:cubicBezTo>
                    <a:pt x="234230" y="106695"/>
                    <a:pt x="224429" y="105217"/>
                    <a:pt x="217472" y="110351"/>
                  </a:cubicBezTo>
                  <a:close/>
                </a:path>
              </a:pathLst>
            </a:custGeom>
            <a:solidFill>
              <a:schemeClr val="accent1"/>
            </a:solidFill>
            <a:ln w="1557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85C2B9F-AA7E-4ACC-90BE-E7C376E0F0E6}"/>
                </a:ext>
              </a:extLst>
            </p:cNvPr>
            <p:cNvSpPr/>
            <p:nvPr/>
          </p:nvSpPr>
          <p:spPr>
            <a:xfrm>
              <a:off x="6214338" y="4647087"/>
              <a:ext cx="156484" cy="156484"/>
            </a:xfrm>
            <a:custGeom>
              <a:avLst/>
              <a:gdLst>
                <a:gd name="connsiteX0" fmla="*/ 78242 w 156484"/>
                <a:gd name="connsiteY0" fmla="*/ 156485 h 156484"/>
                <a:gd name="connsiteX1" fmla="*/ 156485 w 156484"/>
                <a:gd name="connsiteY1" fmla="*/ 78242 h 156484"/>
                <a:gd name="connsiteX2" fmla="*/ 78242 w 156484"/>
                <a:gd name="connsiteY2" fmla="*/ 0 h 156484"/>
                <a:gd name="connsiteX3" fmla="*/ 0 w 156484"/>
                <a:gd name="connsiteY3" fmla="*/ 78242 h 156484"/>
                <a:gd name="connsiteX4" fmla="*/ 78242 w 156484"/>
                <a:gd name="connsiteY4" fmla="*/ 156485 h 156484"/>
                <a:gd name="connsiteX5" fmla="*/ 78242 w 156484"/>
                <a:gd name="connsiteY5" fmla="*/ 31297 h 156484"/>
                <a:gd name="connsiteX6" fmla="*/ 125188 w 156484"/>
                <a:gd name="connsiteY6" fmla="*/ 78242 h 156484"/>
                <a:gd name="connsiteX7" fmla="*/ 78242 w 156484"/>
                <a:gd name="connsiteY7" fmla="*/ 125188 h 156484"/>
                <a:gd name="connsiteX8" fmla="*/ 31297 w 156484"/>
                <a:gd name="connsiteY8" fmla="*/ 78242 h 156484"/>
                <a:gd name="connsiteX9" fmla="*/ 78242 w 156484"/>
                <a:gd name="connsiteY9" fmla="*/ 31297 h 1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84" h="156484">
                  <a:moveTo>
                    <a:pt x="78242" y="156485"/>
                  </a:moveTo>
                  <a:cubicBezTo>
                    <a:pt x="121454" y="156485"/>
                    <a:pt x="156485" y="121454"/>
                    <a:pt x="156485" y="78242"/>
                  </a:cubicBezTo>
                  <a:cubicBezTo>
                    <a:pt x="156485" y="35031"/>
                    <a:pt x="121454" y="0"/>
                    <a:pt x="78242" y="0"/>
                  </a:cubicBezTo>
                  <a:cubicBezTo>
                    <a:pt x="35031" y="0"/>
                    <a:pt x="0" y="35031"/>
                    <a:pt x="0" y="78242"/>
                  </a:cubicBezTo>
                  <a:cubicBezTo>
                    <a:pt x="0" y="121454"/>
                    <a:pt x="35031" y="156485"/>
                    <a:pt x="78242" y="156485"/>
                  </a:cubicBezTo>
                  <a:close/>
                  <a:moveTo>
                    <a:pt x="78242" y="31297"/>
                  </a:moveTo>
                  <a:cubicBezTo>
                    <a:pt x="104170" y="31297"/>
                    <a:pt x="125188" y="52314"/>
                    <a:pt x="125188" y="78242"/>
                  </a:cubicBezTo>
                  <a:cubicBezTo>
                    <a:pt x="125188" y="104170"/>
                    <a:pt x="104170" y="125188"/>
                    <a:pt x="78242" y="125188"/>
                  </a:cubicBezTo>
                  <a:cubicBezTo>
                    <a:pt x="52314" y="125188"/>
                    <a:pt x="31297" y="104170"/>
                    <a:pt x="31297" y="78242"/>
                  </a:cubicBezTo>
                  <a:cubicBezTo>
                    <a:pt x="31297" y="52314"/>
                    <a:pt x="52314" y="31297"/>
                    <a:pt x="78242" y="31297"/>
                  </a:cubicBezTo>
                  <a:close/>
                </a:path>
              </a:pathLst>
            </a:custGeom>
            <a:solidFill>
              <a:schemeClr val="accent1"/>
            </a:solidFill>
            <a:ln w="1557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625C6EF-E667-43FD-A0FC-94F1F94B81C2}"/>
                </a:ext>
              </a:extLst>
            </p:cNvPr>
            <p:cNvSpPr/>
            <p:nvPr/>
          </p:nvSpPr>
          <p:spPr>
            <a:xfrm>
              <a:off x="6167393" y="4909981"/>
              <a:ext cx="281672" cy="532048"/>
            </a:xfrm>
            <a:custGeom>
              <a:avLst/>
              <a:gdLst>
                <a:gd name="connsiteX0" fmla="*/ 266024 w 281672"/>
                <a:gd name="connsiteY0" fmla="*/ 0 h 532048"/>
                <a:gd name="connsiteX1" fmla="*/ 250376 w 281672"/>
                <a:gd name="connsiteY1" fmla="*/ 15648 h 532048"/>
                <a:gd name="connsiteX2" fmla="*/ 250376 w 281672"/>
                <a:gd name="connsiteY2" fmla="*/ 219079 h 532048"/>
                <a:gd name="connsiteX3" fmla="*/ 125188 w 281672"/>
                <a:gd name="connsiteY3" fmla="*/ 344267 h 532048"/>
                <a:gd name="connsiteX4" fmla="*/ 15648 w 281672"/>
                <a:gd name="connsiteY4" fmla="*/ 344267 h 532048"/>
                <a:gd name="connsiteX5" fmla="*/ 0 w 281672"/>
                <a:gd name="connsiteY5" fmla="*/ 359915 h 532048"/>
                <a:gd name="connsiteX6" fmla="*/ 15648 w 281672"/>
                <a:gd name="connsiteY6" fmla="*/ 375564 h 532048"/>
                <a:gd name="connsiteX7" fmla="*/ 125188 w 281672"/>
                <a:gd name="connsiteY7" fmla="*/ 375564 h 532048"/>
                <a:gd name="connsiteX8" fmla="*/ 125188 w 281672"/>
                <a:gd name="connsiteY8" fmla="*/ 500751 h 532048"/>
                <a:gd name="connsiteX9" fmla="*/ 46945 w 281672"/>
                <a:gd name="connsiteY9" fmla="*/ 500751 h 532048"/>
                <a:gd name="connsiteX10" fmla="*/ 46945 w 281672"/>
                <a:gd name="connsiteY10" fmla="*/ 532048 h 532048"/>
                <a:gd name="connsiteX11" fmla="*/ 234727 w 281672"/>
                <a:gd name="connsiteY11" fmla="*/ 532048 h 532048"/>
                <a:gd name="connsiteX12" fmla="*/ 234727 w 281672"/>
                <a:gd name="connsiteY12" fmla="*/ 500751 h 532048"/>
                <a:gd name="connsiteX13" fmla="*/ 156485 w 281672"/>
                <a:gd name="connsiteY13" fmla="*/ 500751 h 532048"/>
                <a:gd name="connsiteX14" fmla="*/ 156485 w 281672"/>
                <a:gd name="connsiteY14" fmla="*/ 372434 h 532048"/>
                <a:gd name="connsiteX15" fmla="*/ 281673 w 281672"/>
                <a:gd name="connsiteY15" fmla="*/ 219079 h 532048"/>
                <a:gd name="connsiteX16" fmla="*/ 281673 w 281672"/>
                <a:gd name="connsiteY16" fmla="*/ 15648 h 532048"/>
                <a:gd name="connsiteX17" fmla="*/ 266024 w 281672"/>
                <a:gd name="connsiteY17" fmla="*/ 0 h 5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672" h="532048">
                  <a:moveTo>
                    <a:pt x="266024" y="0"/>
                  </a:moveTo>
                  <a:cubicBezTo>
                    <a:pt x="257382" y="0"/>
                    <a:pt x="250376" y="7006"/>
                    <a:pt x="250376" y="15648"/>
                  </a:cubicBezTo>
                  <a:lnTo>
                    <a:pt x="250376" y="219079"/>
                  </a:lnTo>
                  <a:cubicBezTo>
                    <a:pt x="250297" y="288186"/>
                    <a:pt x="194295" y="344188"/>
                    <a:pt x="125188" y="344267"/>
                  </a:cubicBezTo>
                  <a:lnTo>
                    <a:pt x="15648" y="344267"/>
                  </a:lnTo>
                  <a:cubicBezTo>
                    <a:pt x="7006" y="344267"/>
                    <a:pt x="0" y="351272"/>
                    <a:pt x="0" y="359915"/>
                  </a:cubicBezTo>
                  <a:cubicBezTo>
                    <a:pt x="0" y="368558"/>
                    <a:pt x="7006" y="375564"/>
                    <a:pt x="15648" y="375564"/>
                  </a:cubicBezTo>
                  <a:lnTo>
                    <a:pt x="125188" y="375564"/>
                  </a:lnTo>
                  <a:lnTo>
                    <a:pt x="125188" y="500751"/>
                  </a:lnTo>
                  <a:lnTo>
                    <a:pt x="46945" y="500751"/>
                  </a:lnTo>
                  <a:lnTo>
                    <a:pt x="46945" y="532048"/>
                  </a:lnTo>
                  <a:lnTo>
                    <a:pt x="234727" y="532048"/>
                  </a:lnTo>
                  <a:lnTo>
                    <a:pt x="234727" y="500751"/>
                  </a:lnTo>
                  <a:lnTo>
                    <a:pt x="156485" y="500751"/>
                  </a:lnTo>
                  <a:lnTo>
                    <a:pt x="156485" y="372434"/>
                  </a:lnTo>
                  <a:cubicBezTo>
                    <a:pt x="229297" y="357466"/>
                    <a:pt x="281585" y="293414"/>
                    <a:pt x="281673" y="219079"/>
                  </a:cubicBezTo>
                  <a:lnTo>
                    <a:pt x="281673" y="15648"/>
                  </a:lnTo>
                  <a:cubicBezTo>
                    <a:pt x="281673" y="7006"/>
                    <a:pt x="274667" y="0"/>
                    <a:pt x="266024" y="0"/>
                  </a:cubicBezTo>
                  <a:close/>
                </a:path>
              </a:pathLst>
            </a:custGeom>
            <a:solidFill>
              <a:srgbClr val="64A70B"/>
            </a:solidFill>
            <a:ln w="15577" cap="flat">
              <a:noFill/>
              <a:prstDash val="solid"/>
              <a:miter/>
            </a:ln>
          </p:spPr>
          <p:txBody>
            <a:bodyPr rtlCol="0" anchor="ctr"/>
            <a:lstStyle/>
            <a:p>
              <a:endParaRPr lang="en-US"/>
            </a:p>
          </p:txBody>
        </p:sp>
      </p:grpSp>
      <p:cxnSp>
        <p:nvCxnSpPr>
          <p:cNvPr id="3" name="Straight Connector 2">
            <a:extLst>
              <a:ext uri="{FF2B5EF4-FFF2-40B4-BE49-F238E27FC236}">
                <a16:creationId xmlns:a16="http://schemas.microsoft.com/office/drawing/2014/main" id="{7A69176C-7E9D-485C-8310-48B57A32DD39}"/>
              </a:ext>
            </a:extLst>
          </p:cNvPr>
          <p:cNvCxnSpPr/>
          <p:nvPr/>
        </p:nvCxnSpPr>
        <p:spPr>
          <a:xfrm>
            <a:off x="495300" y="5120863"/>
            <a:ext cx="46360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31657D-46D1-4110-9A32-7799F0DF0A77}"/>
              </a:ext>
            </a:extLst>
          </p:cNvPr>
          <p:cNvCxnSpPr>
            <a:cxnSpLocks/>
          </p:cNvCxnSpPr>
          <p:nvPr/>
        </p:nvCxnSpPr>
        <p:spPr>
          <a:xfrm>
            <a:off x="6612611" y="5120863"/>
            <a:ext cx="43371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6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4F535-05D6-496B-BA4B-38BB05B181A0}"/>
              </a:ext>
            </a:extLst>
          </p:cNvPr>
          <p:cNvSpPr txBox="1"/>
          <p:nvPr/>
        </p:nvSpPr>
        <p:spPr>
          <a:xfrm>
            <a:off x="383923" y="2124065"/>
            <a:ext cx="6097904" cy="2233688"/>
          </a:xfrm>
          <a:prstGeom prst="rect">
            <a:avLst/>
          </a:prstGeom>
          <a:noFill/>
        </p:spPr>
        <p:txBody>
          <a:bodyPr wrap="square">
            <a:spAutoFit/>
          </a:bodyPr>
          <a:lstStyle/>
          <a:p>
            <a:pPr marL="0" marR="0">
              <a:lnSpc>
                <a:spcPct val="107000"/>
              </a:lnSpc>
              <a:spcBef>
                <a:spcPts val="0"/>
              </a:spcBef>
              <a:spcAft>
                <a:spcPts val="800"/>
              </a:spcAft>
            </a:pPr>
            <a:r>
              <a:rPr lang="en-US" sz="4400" b="1" dirty="0">
                <a:effectLst/>
                <a:latin typeface="+mj-lt"/>
                <a:ea typeface="Calibri" panose="020F0502020204030204" pitchFamily="34" charset="0"/>
                <a:cs typeface="Times New Roman" panose="02020603050405020304" pitchFamily="18" charset="0"/>
              </a:rPr>
              <a:t>Life changes that could affect your protection needs</a:t>
            </a:r>
          </a:p>
        </p:txBody>
      </p:sp>
      <p:grpSp>
        <p:nvGrpSpPr>
          <p:cNvPr id="9" name="Group 8">
            <a:extLst>
              <a:ext uri="{FF2B5EF4-FFF2-40B4-BE49-F238E27FC236}">
                <a16:creationId xmlns:a16="http://schemas.microsoft.com/office/drawing/2014/main" id="{B3A2CCA5-6E70-4DB2-A521-D391C54F4B4A}"/>
              </a:ext>
            </a:extLst>
          </p:cNvPr>
          <p:cNvGrpSpPr/>
          <p:nvPr/>
        </p:nvGrpSpPr>
        <p:grpSpPr>
          <a:xfrm>
            <a:off x="7408667" y="1196731"/>
            <a:ext cx="3877328" cy="4922595"/>
            <a:chOff x="7408667" y="964097"/>
            <a:chExt cx="3877328" cy="4922595"/>
          </a:xfrm>
        </p:grpSpPr>
        <p:sp>
          <p:nvSpPr>
            <p:cNvPr id="3" name="TextBox 2">
              <a:extLst>
                <a:ext uri="{FF2B5EF4-FFF2-40B4-BE49-F238E27FC236}">
                  <a16:creationId xmlns:a16="http://schemas.microsoft.com/office/drawing/2014/main" id="{89A4E725-58BB-474F-B7FA-8C5DF2D42919}"/>
                </a:ext>
              </a:extLst>
            </p:cNvPr>
            <p:cNvSpPr txBox="1"/>
            <p:nvPr/>
          </p:nvSpPr>
          <p:spPr>
            <a:xfrm>
              <a:off x="8422953" y="971307"/>
              <a:ext cx="2863042" cy="4915385"/>
            </a:xfrm>
            <a:prstGeom prst="rect">
              <a:avLst/>
            </a:prstGeom>
            <a:noFill/>
          </p:spPr>
          <p:txBody>
            <a:bodyPr wrap="square">
              <a:spAutoFit/>
            </a:bodyPr>
            <a:lstStyle/>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Marriage</a:t>
              </a:r>
            </a:p>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New job</a:t>
              </a:r>
            </a:p>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Childbirth</a:t>
              </a:r>
            </a:p>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Caring for a parent</a:t>
              </a:r>
            </a:p>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Home purchase</a:t>
              </a:r>
            </a:p>
            <a:p>
              <a:pPr marR="0" lvl="0">
                <a:lnSpc>
                  <a:spcPct val="107000"/>
                </a:lnSpc>
                <a:spcBef>
                  <a:spcPts val="3600"/>
                </a:spcBef>
                <a:spcAft>
                  <a:spcPts val="0"/>
                </a:spcAft>
              </a:pPr>
              <a:r>
                <a:rPr lang="en-US" dirty="0">
                  <a:effectLst/>
                  <a:latin typeface="+mj-lt"/>
                  <a:ea typeface="Calibri" panose="020F0502020204030204" pitchFamily="34" charset="0"/>
                  <a:cs typeface="Times New Roman" panose="02020603050405020304" pitchFamily="18" charset="0"/>
                </a:rPr>
                <a:t>Starting a business</a:t>
              </a:r>
            </a:p>
            <a:p>
              <a:pPr marR="0" lvl="0">
                <a:lnSpc>
                  <a:spcPct val="107000"/>
                </a:lnSpc>
                <a:spcBef>
                  <a:spcPts val="3600"/>
                </a:spcBef>
                <a:spcAft>
                  <a:spcPts val="800"/>
                </a:spcAft>
              </a:pPr>
              <a:r>
                <a:rPr lang="en-US" dirty="0">
                  <a:effectLst/>
                  <a:latin typeface="+mj-lt"/>
                  <a:ea typeface="Calibri" panose="020F0502020204030204" pitchFamily="34" charset="0"/>
                  <a:cs typeface="Times New Roman" panose="02020603050405020304" pitchFamily="18" charset="0"/>
                </a:rPr>
                <a:t>Divorce</a:t>
              </a:r>
            </a:p>
          </p:txBody>
        </p:sp>
        <p:pic>
          <p:nvPicPr>
            <p:cNvPr id="6" name="Graphic 5" descr="Work from home desk outline">
              <a:extLst>
                <a:ext uri="{FF2B5EF4-FFF2-40B4-BE49-F238E27FC236}">
                  <a16:creationId xmlns:a16="http://schemas.microsoft.com/office/drawing/2014/main" id="{5673C28A-2328-4DC2-B6B1-520F7A05C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667" y="1647268"/>
              <a:ext cx="571500" cy="571500"/>
            </a:xfrm>
            <a:prstGeom prst="rect">
              <a:avLst/>
            </a:prstGeom>
          </p:spPr>
        </p:pic>
        <p:pic>
          <p:nvPicPr>
            <p:cNvPr id="16" name="Graphic 15" descr="Gavel outline">
              <a:extLst>
                <a:ext uri="{FF2B5EF4-FFF2-40B4-BE49-F238E27FC236}">
                  <a16:creationId xmlns:a16="http://schemas.microsoft.com/office/drawing/2014/main" id="{7671FBF9-3285-4573-AC00-0A74869843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3382" y="5386134"/>
              <a:ext cx="462071" cy="462071"/>
            </a:xfrm>
            <a:prstGeom prst="rect">
              <a:avLst/>
            </a:prstGeom>
          </p:spPr>
        </p:pic>
        <p:pic>
          <p:nvPicPr>
            <p:cNvPr id="18" name="Graphic 17" descr="Store outline">
              <a:extLst>
                <a:ext uri="{FF2B5EF4-FFF2-40B4-BE49-F238E27FC236}">
                  <a16:creationId xmlns:a16="http://schemas.microsoft.com/office/drawing/2014/main" id="{BB8B0EC9-FBE4-4821-BC73-1226A3D27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7285" y="4657604"/>
              <a:ext cx="474264" cy="474264"/>
            </a:xfrm>
            <a:prstGeom prst="rect">
              <a:avLst/>
            </a:prstGeom>
          </p:spPr>
        </p:pic>
        <p:pic>
          <p:nvPicPr>
            <p:cNvPr id="20" name="Graphic 19" descr="Suburban scene outline">
              <a:extLst>
                <a:ext uri="{FF2B5EF4-FFF2-40B4-BE49-F238E27FC236}">
                  <a16:creationId xmlns:a16="http://schemas.microsoft.com/office/drawing/2014/main" id="{2BA36D06-0B98-4D32-BE75-5B46E1EB9D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1739" y="3897982"/>
              <a:ext cx="505356" cy="505356"/>
            </a:xfrm>
            <a:prstGeom prst="rect">
              <a:avLst/>
            </a:prstGeom>
          </p:spPr>
        </p:pic>
        <p:pic>
          <p:nvPicPr>
            <p:cNvPr id="26" name="Graphic 25" descr="Baby outline">
              <a:extLst>
                <a:ext uri="{FF2B5EF4-FFF2-40B4-BE49-F238E27FC236}">
                  <a16:creationId xmlns:a16="http://schemas.microsoft.com/office/drawing/2014/main" id="{1EAFB282-443D-4BE2-AECC-DF3509D268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2997" y="2422267"/>
              <a:ext cx="562841" cy="562841"/>
            </a:xfrm>
            <a:prstGeom prst="rect">
              <a:avLst/>
            </a:prstGeom>
          </p:spPr>
        </p:pic>
        <p:pic>
          <p:nvPicPr>
            <p:cNvPr id="29" name="Graphic 28" descr="Contract outline">
              <a:extLst>
                <a:ext uri="{FF2B5EF4-FFF2-40B4-BE49-F238E27FC236}">
                  <a16:creationId xmlns:a16="http://schemas.microsoft.com/office/drawing/2014/main" id="{9782866C-3C4A-4057-8D65-B8AB2B7560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60102" y="964097"/>
              <a:ext cx="468631" cy="468631"/>
            </a:xfrm>
            <a:prstGeom prst="rect">
              <a:avLst/>
            </a:prstGeom>
          </p:spPr>
        </p:pic>
        <p:pic>
          <p:nvPicPr>
            <p:cNvPr id="31" name="Graphic 30" descr="Person in wheelchair outline">
              <a:extLst>
                <a:ext uri="{FF2B5EF4-FFF2-40B4-BE49-F238E27FC236}">
                  <a16:creationId xmlns:a16="http://schemas.microsoft.com/office/drawing/2014/main" id="{441361CA-94D6-4BA8-93B0-FF67CE7570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44225" y="3112056"/>
              <a:ext cx="500384" cy="500384"/>
            </a:xfrm>
            <a:prstGeom prst="rect">
              <a:avLst/>
            </a:prstGeom>
          </p:spPr>
        </p:pic>
        <p:grpSp>
          <p:nvGrpSpPr>
            <p:cNvPr id="7" name="Group 6">
              <a:extLst>
                <a:ext uri="{FF2B5EF4-FFF2-40B4-BE49-F238E27FC236}">
                  <a16:creationId xmlns:a16="http://schemas.microsoft.com/office/drawing/2014/main" id="{267F25DF-32D5-4447-8606-135BB988FE58}"/>
                </a:ext>
              </a:extLst>
            </p:cNvPr>
            <p:cNvGrpSpPr/>
            <p:nvPr/>
          </p:nvGrpSpPr>
          <p:grpSpPr>
            <a:xfrm>
              <a:off x="7408667" y="1543050"/>
              <a:ext cx="3426973" cy="3684904"/>
              <a:chOff x="7457285" y="1543050"/>
              <a:chExt cx="4235605" cy="3684904"/>
            </a:xfrm>
          </p:grpSpPr>
          <p:cxnSp>
            <p:nvCxnSpPr>
              <p:cNvPr id="5" name="Straight Connector 4">
                <a:extLst>
                  <a:ext uri="{FF2B5EF4-FFF2-40B4-BE49-F238E27FC236}">
                    <a16:creationId xmlns:a16="http://schemas.microsoft.com/office/drawing/2014/main" id="{BC99969A-7C70-4FC8-9EC9-A9A0567021E3}"/>
                  </a:ext>
                </a:extLst>
              </p:cNvPr>
              <p:cNvCxnSpPr/>
              <p:nvPr/>
            </p:nvCxnSpPr>
            <p:spPr>
              <a:xfrm>
                <a:off x="7457285" y="1543050"/>
                <a:ext cx="4235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28F0221-CC60-4904-8678-0EB325499E34}"/>
                  </a:ext>
                </a:extLst>
              </p:cNvPr>
              <p:cNvCxnSpPr/>
              <p:nvPr/>
            </p:nvCxnSpPr>
            <p:spPr>
              <a:xfrm>
                <a:off x="7457285" y="2280031"/>
                <a:ext cx="4235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1309FD-B09C-472C-8C42-3A75A4176D64}"/>
                  </a:ext>
                </a:extLst>
              </p:cNvPr>
              <p:cNvCxnSpPr/>
              <p:nvPr/>
            </p:nvCxnSpPr>
            <p:spPr>
              <a:xfrm>
                <a:off x="7457285" y="3017012"/>
                <a:ext cx="4235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0CB531-F7C7-4D09-8C45-7C322AACE34D}"/>
                  </a:ext>
                </a:extLst>
              </p:cNvPr>
              <p:cNvCxnSpPr/>
              <p:nvPr/>
            </p:nvCxnSpPr>
            <p:spPr>
              <a:xfrm>
                <a:off x="7457285" y="3753993"/>
                <a:ext cx="4235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2F891A-E4B9-4C43-B1A6-0213172742B2}"/>
                  </a:ext>
                </a:extLst>
              </p:cNvPr>
              <p:cNvCxnSpPr/>
              <p:nvPr/>
            </p:nvCxnSpPr>
            <p:spPr>
              <a:xfrm>
                <a:off x="7457285" y="4490974"/>
                <a:ext cx="4235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D2BE3B-CE73-4DC4-986A-04BA11CCA13B}"/>
                  </a:ext>
                </a:extLst>
              </p:cNvPr>
              <p:cNvCxnSpPr/>
              <p:nvPr/>
            </p:nvCxnSpPr>
            <p:spPr>
              <a:xfrm>
                <a:off x="7457285" y="5227954"/>
                <a:ext cx="4235605" cy="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787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3147319-8DCD-4F34-8092-EBB9A2FB2F5C}"/>
              </a:ext>
            </a:extLst>
          </p:cNvPr>
          <p:cNvSpPr>
            <a:spLocks noGrp="1"/>
          </p:cNvSpPr>
          <p:nvPr>
            <p:ph type="body" sz="quarter" idx="11"/>
          </p:nvPr>
        </p:nvSpPr>
        <p:spPr/>
        <p:txBody>
          <a:bodyPr/>
          <a:lstStyle/>
          <a:p>
            <a:r>
              <a:rPr lang="en-US" dirty="0"/>
              <a:t>Name</a:t>
            </a:r>
          </a:p>
        </p:txBody>
      </p:sp>
      <p:sp>
        <p:nvSpPr>
          <p:cNvPr id="11" name="Text Placeholder 10">
            <a:extLst>
              <a:ext uri="{FF2B5EF4-FFF2-40B4-BE49-F238E27FC236}">
                <a16:creationId xmlns:a16="http://schemas.microsoft.com/office/drawing/2014/main" id="{EB69AF6E-6257-4F06-8417-2A179FE5750E}"/>
              </a:ext>
            </a:extLst>
          </p:cNvPr>
          <p:cNvSpPr>
            <a:spLocks noGrp="1"/>
          </p:cNvSpPr>
          <p:nvPr>
            <p:ph type="body" sz="quarter" idx="12"/>
          </p:nvPr>
        </p:nvSpPr>
        <p:spPr/>
        <p:txBody>
          <a:bodyPr/>
          <a:lstStyle/>
          <a:p>
            <a:r>
              <a:rPr lang="en-US" dirty="0"/>
              <a:t>Title</a:t>
            </a:r>
          </a:p>
        </p:txBody>
      </p:sp>
      <p:sp>
        <p:nvSpPr>
          <p:cNvPr id="12" name="Text Placeholder 11">
            <a:extLst>
              <a:ext uri="{FF2B5EF4-FFF2-40B4-BE49-F238E27FC236}">
                <a16:creationId xmlns:a16="http://schemas.microsoft.com/office/drawing/2014/main" id="{A6855A8C-2457-411C-8754-6086BCBC9110}"/>
              </a:ext>
            </a:extLst>
          </p:cNvPr>
          <p:cNvSpPr>
            <a:spLocks noGrp="1"/>
          </p:cNvSpPr>
          <p:nvPr>
            <p:ph type="body" sz="quarter" idx="13"/>
          </p:nvPr>
        </p:nvSpPr>
        <p:spPr/>
        <p:txBody>
          <a:bodyPr/>
          <a:lstStyle/>
          <a:p>
            <a:r>
              <a:rPr lang="en-US" dirty="0"/>
              <a:t>Office Address</a:t>
            </a:r>
          </a:p>
        </p:txBody>
      </p:sp>
      <p:sp>
        <p:nvSpPr>
          <p:cNvPr id="13" name="Text Placeholder 12">
            <a:extLst>
              <a:ext uri="{FF2B5EF4-FFF2-40B4-BE49-F238E27FC236}">
                <a16:creationId xmlns:a16="http://schemas.microsoft.com/office/drawing/2014/main" id="{CD1C48EE-42A9-4783-89A5-441F67E2D152}"/>
              </a:ext>
            </a:extLst>
          </p:cNvPr>
          <p:cNvSpPr>
            <a:spLocks noGrp="1"/>
          </p:cNvSpPr>
          <p:nvPr>
            <p:ph type="body" sz="quarter" idx="14"/>
          </p:nvPr>
        </p:nvSpPr>
        <p:spPr/>
        <p:txBody>
          <a:bodyPr/>
          <a:lstStyle/>
          <a:p>
            <a:r>
              <a:rPr lang="en-US" dirty="0"/>
              <a:t>Phone</a:t>
            </a:r>
          </a:p>
        </p:txBody>
      </p:sp>
      <p:sp>
        <p:nvSpPr>
          <p:cNvPr id="14" name="Text Placeholder 13">
            <a:extLst>
              <a:ext uri="{FF2B5EF4-FFF2-40B4-BE49-F238E27FC236}">
                <a16:creationId xmlns:a16="http://schemas.microsoft.com/office/drawing/2014/main" id="{39FF2B85-8BC9-49B3-9736-D6CF66272607}"/>
              </a:ext>
            </a:extLst>
          </p:cNvPr>
          <p:cNvSpPr>
            <a:spLocks noGrp="1"/>
          </p:cNvSpPr>
          <p:nvPr>
            <p:ph type="body" sz="quarter" idx="15"/>
          </p:nvPr>
        </p:nvSpPr>
        <p:spPr/>
        <p:txBody>
          <a:bodyPr/>
          <a:lstStyle/>
          <a:p>
            <a:r>
              <a:rPr lang="en-US" dirty="0"/>
              <a:t>Email</a:t>
            </a:r>
          </a:p>
        </p:txBody>
      </p:sp>
      <p:sp>
        <p:nvSpPr>
          <p:cNvPr id="6" name="Picture Placeholder 5">
            <a:extLst>
              <a:ext uri="{FF2B5EF4-FFF2-40B4-BE49-F238E27FC236}">
                <a16:creationId xmlns:a16="http://schemas.microsoft.com/office/drawing/2014/main" id="{8D7F360C-BE95-4280-B5EF-5C1D63897870}"/>
              </a:ext>
            </a:extLst>
          </p:cNvPr>
          <p:cNvSpPr>
            <a:spLocks noGrp="1"/>
          </p:cNvSpPr>
          <p:nvPr>
            <p:ph type="pic" sz="quarter" idx="10"/>
          </p:nvPr>
        </p:nvSpPr>
        <p:spPr/>
      </p:sp>
    </p:spTree>
    <p:extLst>
      <p:ext uri="{BB962C8B-B14F-4D97-AF65-F5344CB8AC3E}">
        <p14:creationId xmlns:p14="http://schemas.microsoft.com/office/powerpoint/2010/main" val="250335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9135F7-5B8F-456E-9B75-F3751A186DEA}"/>
              </a:ext>
            </a:extLst>
          </p:cNvPr>
          <p:cNvSpPr txBox="1"/>
          <p:nvPr/>
        </p:nvSpPr>
        <p:spPr>
          <a:xfrm>
            <a:off x="342900" y="1650380"/>
            <a:ext cx="3557587" cy="1200329"/>
          </a:xfrm>
          <a:prstGeom prst="rect">
            <a:avLst/>
          </a:prstGeom>
          <a:noFill/>
        </p:spPr>
        <p:txBody>
          <a:bodyPr wrap="square" rtlCol="0">
            <a:spAutoFit/>
          </a:bodyPr>
          <a:lstStyle/>
          <a:p>
            <a:r>
              <a:rPr lang="en-US" sz="3600" b="1" dirty="0">
                <a:solidFill>
                  <a:schemeClr val="bg1"/>
                </a:solidFill>
              </a:rPr>
              <a:t>Important information</a:t>
            </a:r>
          </a:p>
        </p:txBody>
      </p:sp>
      <p:sp>
        <p:nvSpPr>
          <p:cNvPr id="3" name="TextBox 2">
            <a:extLst>
              <a:ext uri="{FF2B5EF4-FFF2-40B4-BE49-F238E27FC236}">
                <a16:creationId xmlns:a16="http://schemas.microsoft.com/office/drawing/2014/main" id="{207D28B8-F4FF-4CB2-AF7E-5CACD11F1D26}"/>
              </a:ext>
            </a:extLst>
          </p:cNvPr>
          <p:cNvSpPr txBox="1"/>
          <p:nvPr/>
        </p:nvSpPr>
        <p:spPr>
          <a:xfrm>
            <a:off x="342900" y="3336886"/>
            <a:ext cx="8265842" cy="1015663"/>
          </a:xfrm>
          <a:prstGeom prst="rect">
            <a:avLst/>
          </a:prstGeom>
          <a:noFill/>
        </p:spPr>
        <p:txBody>
          <a:bodyPr wrap="square" rtlCol="0">
            <a:spAutoFit/>
          </a:bodyPr>
          <a:lstStyle/>
          <a:p>
            <a:r>
              <a:rPr lang="en-US" sz="1200" b="0" i="0" dirty="0">
                <a:solidFill>
                  <a:schemeClr val="bg1"/>
                </a:solidFill>
                <a:effectLst/>
                <a:latin typeface="+mj-lt"/>
              </a:rPr>
              <a:t>Concourse Financial Group provides access to a full range of advisory, brokerage and insurance services through Concourse Financial Group Advisors (CFGAD), Concourse Financial Group Securities (CFGS), member FINRA/SIPC, Concourse Financial Group Distributors (CFGD), and Concourse Financial Group Agency (CFGA). Investment advisory services may be offered through appropriately licensed representatives affiliated with CFGAD, securities offered through registered representatives affiliated with CFGS, and insurance services offered through CFGA and CFGD. </a:t>
            </a:r>
            <a:endParaRPr lang="en-US" sz="1200" dirty="0">
              <a:solidFill>
                <a:schemeClr val="bg1"/>
              </a:solidFill>
              <a:latin typeface="+mj-lt"/>
            </a:endParaRPr>
          </a:p>
        </p:txBody>
      </p:sp>
    </p:spTree>
    <p:extLst>
      <p:ext uri="{BB962C8B-B14F-4D97-AF65-F5344CB8AC3E}">
        <p14:creationId xmlns:p14="http://schemas.microsoft.com/office/powerpoint/2010/main" val="151618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E6F876-5398-4FD0-83AE-F849CD8DE251}"/>
              </a:ext>
            </a:extLst>
          </p:cNvPr>
          <p:cNvSpPr txBox="1"/>
          <p:nvPr/>
        </p:nvSpPr>
        <p:spPr>
          <a:xfrm>
            <a:off x="1496152" y="3136399"/>
            <a:ext cx="6986836" cy="1525354"/>
          </a:xfrm>
          <a:prstGeom prst="rect">
            <a:avLst/>
          </a:prstGeom>
          <a:noFill/>
        </p:spPr>
        <p:txBody>
          <a:bodyPr wrap="square">
            <a:spAutoFit/>
          </a:bodyPr>
          <a:lstStyle/>
          <a:p>
            <a:pPr marL="341313" indent="-341313">
              <a:lnSpc>
                <a:spcPct val="107000"/>
              </a:lnSpc>
              <a:spcBef>
                <a:spcPts val="1800"/>
              </a:spcBef>
              <a:buClr>
                <a:schemeClr val="bg1"/>
              </a:buClr>
              <a:buFont typeface="+mj-lt"/>
              <a:buAutoNum type="arabicPeriod"/>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life insurance can do for you</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1313" marR="0" lvl="0" indent="-341313">
              <a:lnSpc>
                <a:spcPct val="107000"/>
              </a:lnSpc>
              <a:spcBef>
                <a:spcPts val="1800"/>
              </a:spcBef>
              <a:spcAft>
                <a:spcPts val="0"/>
              </a:spcAft>
              <a:buClr>
                <a:schemeClr val="bg1"/>
              </a:buClr>
              <a:buFont typeface="+mj-lt"/>
              <a:buAutoNum type="arabicPeriod"/>
            </a:pPr>
            <a:r>
              <a:rPr lang="en-US" sz="2000" b="1" dirty="0">
                <a:solidFill>
                  <a:schemeClr val="bg1"/>
                </a:solidFill>
                <a:latin typeface="Arial" panose="020B0604020202020204" pitchFamily="34" charset="0"/>
                <a:cs typeface="Times New Roman" panose="02020603050405020304" pitchFamily="18" charset="0"/>
              </a:rPr>
              <a:t> </a:t>
            </a:r>
            <a:r>
              <a:rPr lang="en-US" sz="2000" dirty="0">
                <a:solidFill>
                  <a:schemeClr val="bg1"/>
                </a:solidFill>
                <a:latin typeface="Arial" panose="020B0604020202020204" pitchFamily="34" charset="0"/>
                <a:cs typeface="Times New Roman" panose="02020603050405020304" pitchFamily="18" charset="0"/>
              </a:rPr>
              <a:t>Why you may avoid talking about life insurance</a:t>
            </a:r>
          </a:p>
          <a:p>
            <a:pPr marL="341313" marR="0" lvl="0" indent="-341313">
              <a:lnSpc>
                <a:spcPct val="107000"/>
              </a:lnSpc>
              <a:spcBef>
                <a:spcPts val="1800"/>
              </a:spcBef>
              <a:spcAft>
                <a:spcPts val="0"/>
              </a:spcAft>
              <a:buClr>
                <a:schemeClr val="bg1"/>
              </a:buClr>
              <a:buFont typeface="+mj-lt"/>
              <a:buAutoNum type="arabicPeriod"/>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What type of life insurance could be right for you</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233AAF0-DE16-473E-B46A-22D6D0BFF41E}"/>
              </a:ext>
            </a:extLst>
          </p:cNvPr>
          <p:cNvSpPr txBox="1"/>
          <p:nvPr/>
        </p:nvSpPr>
        <p:spPr>
          <a:xfrm>
            <a:off x="1496152" y="2067086"/>
            <a:ext cx="2091853" cy="523220"/>
          </a:xfrm>
          <a:prstGeom prst="rect">
            <a:avLst/>
          </a:prstGeom>
          <a:noFill/>
        </p:spPr>
        <p:txBody>
          <a:bodyPr wrap="square" rtlCol="0">
            <a:spAutoFit/>
          </a:bodyPr>
          <a:lstStyle/>
          <a:p>
            <a:r>
              <a:rPr lang="en-US" sz="2800" dirty="0">
                <a:solidFill>
                  <a:schemeClr val="bg1"/>
                </a:solidFill>
              </a:rPr>
              <a:t>Agenda</a:t>
            </a:r>
          </a:p>
        </p:txBody>
      </p:sp>
      <p:cxnSp>
        <p:nvCxnSpPr>
          <p:cNvPr id="27" name="Straight Connector 26">
            <a:extLst>
              <a:ext uri="{FF2B5EF4-FFF2-40B4-BE49-F238E27FC236}">
                <a16:creationId xmlns:a16="http://schemas.microsoft.com/office/drawing/2014/main" id="{A6C19AD2-5320-485B-A246-59B2AEDEE001}"/>
              </a:ext>
            </a:extLst>
          </p:cNvPr>
          <p:cNvCxnSpPr/>
          <p:nvPr/>
        </p:nvCxnSpPr>
        <p:spPr>
          <a:xfrm>
            <a:off x="1496152" y="2743200"/>
            <a:ext cx="65020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0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0830ADC-E640-45A3-B37C-B2A4BF848E40}"/>
              </a:ext>
            </a:extLst>
          </p:cNvPr>
          <p:cNvGrpSpPr/>
          <p:nvPr/>
        </p:nvGrpSpPr>
        <p:grpSpPr>
          <a:xfrm>
            <a:off x="2022524" y="944197"/>
            <a:ext cx="8146953" cy="5227254"/>
            <a:chOff x="2087716" y="1005841"/>
            <a:chExt cx="8146953" cy="5227254"/>
          </a:xfrm>
        </p:grpSpPr>
        <p:sp>
          <p:nvSpPr>
            <p:cNvPr id="2" name="Oval 1">
              <a:extLst>
                <a:ext uri="{FF2B5EF4-FFF2-40B4-BE49-F238E27FC236}">
                  <a16:creationId xmlns:a16="http://schemas.microsoft.com/office/drawing/2014/main" id="{1950E5D7-65CE-4C72-9E80-54753273B816}"/>
                </a:ext>
              </a:extLst>
            </p:cNvPr>
            <p:cNvSpPr/>
            <p:nvPr/>
          </p:nvSpPr>
          <p:spPr>
            <a:xfrm>
              <a:off x="4088563" y="1557686"/>
              <a:ext cx="4139118" cy="4139119"/>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A97D4EFD-067E-47D7-A040-20E1877942B7}"/>
                </a:ext>
              </a:extLst>
            </p:cNvPr>
            <p:cNvGrpSpPr/>
            <p:nvPr/>
          </p:nvGrpSpPr>
          <p:grpSpPr>
            <a:xfrm>
              <a:off x="2087716" y="3036031"/>
              <a:ext cx="2394584" cy="615631"/>
              <a:chOff x="1516715" y="2471516"/>
              <a:chExt cx="2750817" cy="707216"/>
            </a:xfrm>
          </p:grpSpPr>
          <p:sp>
            <p:nvSpPr>
              <p:cNvPr id="56" name="Oval 55">
                <a:extLst>
                  <a:ext uri="{FF2B5EF4-FFF2-40B4-BE49-F238E27FC236}">
                    <a16:creationId xmlns:a16="http://schemas.microsoft.com/office/drawing/2014/main" id="{FD769788-E6CE-412D-84F7-156840D1B6D4}"/>
                  </a:ext>
                </a:extLst>
              </p:cNvPr>
              <p:cNvSpPr/>
              <p:nvPr/>
            </p:nvSpPr>
            <p:spPr>
              <a:xfrm>
                <a:off x="3560316" y="2471516"/>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6B3B0B-D31D-4CF2-889F-3A4039663E82}"/>
                  </a:ext>
                </a:extLst>
              </p:cNvPr>
              <p:cNvSpPr txBox="1"/>
              <p:nvPr/>
            </p:nvSpPr>
            <p:spPr>
              <a:xfrm>
                <a:off x="1516715" y="2585059"/>
                <a:ext cx="2074229" cy="480131"/>
              </a:xfrm>
              <a:prstGeom prst="rect">
                <a:avLst/>
              </a:prstGeom>
              <a:noFill/>
            </p:spPr>
            <p:txBody>
              <a:bodyPr wrap="square">
                <a:spAutoFit/>
              </a:bodyPr>
              <a:lstStyle/>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Family income replacement</a:t>
                </a:r>
              </a:p>
            </p:txBody>
          </p:sp>
          <p:pic>
            <p:nvPicPr>
              <p:cNvPr id="13" name="Graphic 12" descr="Money outline">
                <a:extLst>
                  <a:ext uri="{FF2B5EF4-FFF2-40B4-BE49-F238E27FC236}">
                    <a16:creationId xmlns:a16="http://schemas.microsoft.com/office/drawing/2014/main" id="{1FEC3468-528D-43D1-AE29-3FC6BE15E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443" y="2564520"/>
                <a:ext cx="521208" cy="521208"/>
              </a:xfrm>
              <a:prstGeom prst="rect">
                <a:avLst/>
              </a:prstGeom>
            </p:spPr>
          </p:pic>
        </p:grpSp>
        <p:grpSp>
          <p:nvGrpSpPr>
            <p:cNvPr id="26" name="Group 25">
              <a:extLst>
                <a:ext uri="{FF2B5EF4-FFF2-40B4-BE49-F238E27FC236}">
                  <a16:creationId xmlns:a16="http://schemas.microsoft.com/office/drawing/2014/main" id="{F8639770-3B11-4426-B548-5C9E764A9112}"/>
                </a:ext>
              </a:extLst>
            </p:cNvPr>
            <p:cNvGrpSpPr/>
            <p:nvPr/>
          </p:nvGrpSpPr>
          <p:grpSpPr>
            <a:xfrm>
              <a:off x="2717224" y="1731699"/>
              <a:ext cx="2381443" cy="615631"/>
              <a:chOff x="2344678" y="1352783"/>
              <a:chExt cx="2735722" cy="707216"/>
            </a:xfrm>
          </p:grpSpPr>
          <p:sp>
            <p:nvSpPr>
              <p:cNvPr id="53" name="Oval 52">
                <a:extLst>
                  <a:ext uri="{FF2B5EF4-FFF2-40B4-BE49-F238E27FC236}">
                    <a16:creationId xmlns:a16="http://schemas.microsoft.com/office/drawing/2014/main" id="{14CDC436-3A9F-4D91-A738-8AAA219252B0}"/>
                  </a:ext>
                </a:extLst>
              </p:cNvPr>
              <p:cNvSpPr/>
              <p:nvPr/>
            </p:nvSpPr>
            <p:spPr>
              <a:xfrm>
                <a:off x="4373184" y="1352783"/>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E6516-379C-45C7-84CA-6CADD2FED72C}"/>
                  </a:ext>
                </a:extLst>
              </p:cNvPr>
              <p:cNvSpPr txBox="1"/>
              <p:nvPr/>
            </p:nvSpPr>
            <p:spPr>
              <a:xfrm>
                <a:off x="2344678" y="1466326"/>
                <a:ext cx="2142017" cy="480131"/>
              </a:xfrm>
              <a:prstGeom prst="rect">
                <a:avLst/>
              </a:prstGeom>
              <a:noFill/>
            </p:spPr>
            <p:txBody>
              <a:bodyPr wrap="square">
                <a:spAutoFit/>
              </a:bodyPr>
              <a:lstStyle/>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Mortgage </a:t>
                </a:r>
              </a:p>
              <a:p>
                <a:pPr marL="0" marR="0" algn="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protection</a:t>
                </a:r>
              </a:p>
            </p:txBody>
          </p:sp>
          <p:pic>
            <p:nvPicPr>
              <p:cNvPr id="15" name="Graphic 14" descr="House outline">
                <a:extLst>
                  <a:ext uri="{FF2B5EF4-FFF2-40B4-BE49-F238E27FC236}">
                    <a16:creationId xmlns:a16="http://schemas.microsoft.com/office/drawing/2014/main" id="{8AB82BE8-07C3-4CEB-A8C5-05C99A42A9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940" y="1445787"/>
                <a:ext cx="521208" cy="521208"/>
              </a:xfrm>
              <a:prstGeom prst="rect">
                <a:avLst/>
              </a:prstGeom>
            </p:spPr>
          </p:pic>
        </p:grpSp>
        <p:grpSp>
          <p:nvGrpSpPr>
            <p:cNvPr id="28" name="Group 27">
              <a:extLst>
                <a:ext uri="{FF2B5EF4-FFF2-40B4-BE49-F238E27FC236}">
                  <a16:creationId xmlns:a16="http://schemas.microsoft.com/office/drawing/2014/main" id="{F7BDB602-321D-46F5-8837-C23B42930A27}"/>
                </a:ext>
              </a:extLst>
            </p:cNvPr>
            <p:cNvGrpSpPr/>
            <p:nvPr/>
          </p:nvGrpSpPr>
          <p:grpSpPr>
            <a:xfrm>
              <a:off x="5255885" y="1005841"/>
              <a:ext cx="1809695" cy="914246"/>
              <a:chOff x="5108607" y="618695"/>
              <a:chExt cx="2078917" cy="1050255"/>
            </a:xfrm>
          </p:grpSpPr>
          <p:sp>
            <p:nvSpPr>
              <p:cNvPr id="20" name="Oval 19">
                <a:extLst>
                  <a:ext uri="{FF2B5EF4-FFF2-40B4-BE49-F238E27FC236}">
                    <a16:creationId xmlns:a16="http://schemas.microsoft.com/office/drawing/2014/main" id="{40F706BC-301D-4A1B-909B-52A94EED2AAC}"/>
                  </a:ext>
                </a:extLst>
              </p:cNvPr>
              <p:cNvSpPr/>
              <p:nvPr/>
            </p:nvSpPr>
            <p:spPr>
              <a:xfrm>
                <a:off x="5768197" y="961734"/>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FFD9E9-3572-424D-92CE-847AC79F71D8}"/>
                  </a:ext>
                </a:extLst>
              </p:cNvPr>
              <p:cNvSpPr txBox="1"/>
              <p:nvPr/>
            </p:nvSpPr>
            <p:spPr>
              <a:xfrm>
                <a:off x="5108607" y="618695"/>
                <a:ext cx="2078917"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Children’s </a:t>
                </a:r>
              </a:p>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education</a:t>
                </a:r>
              </a:p>
            </p:txBody>
          </p:sp>
          <p:pic>
            <p:nvPicPr>
              <p:cNvPr id="17" name="Graphic 16" descr="Graduation cap outline">
                <a:extLst>
                  <a:ext uri="{FF2B5EF4-FFF2-40B4-BE49-F238E27FC236}">
                    <a16:creationId xmlns:a16="http://schemas.microsoft.com/office/drawing/2014/main" id="{FE361D91-4CE3-4D12-97B1-A7C4A5121C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0969" y="1004506"/>
                <a:ext cx="621672" cy="621672"/>
              </a:xfrm>
              <a:prstGeom prst="rect">
                <a:avLst/>
              </a:prstGeom>
            </p:spPr>
          </p:pic>
        </p:grpSp>
        <p:grpSp>
          <p:nvGrpSpPr>
            <p:cNvPr id="40" name="Group 39">
              <a:extLst>
                <a:ext uri="{FF2B5EF4-FFF2-40B4-BE49-F238E27FC236}">
                  <a16:creationId xmlns:a16="http://schemas.microsoft.com/office/drawing/2014/main" id="{572039B1-83AA-4228-BDE8-DC2D63E603FF}"/>
                </a:ext>
              </a:extLst>
            </p:cNvPr>
            <p:cNvGrpSpPr/>
            <p:nvPr/>
          </p:nvGrpSpPr>
          <p:grpSpPr>
            <a:xfrm>
              <a:off x="7181667" y="1731699"/>
              <a:ext cx="2538865" cy="615631"/>
              <a:chOff x="7104832" y="1352783"/>
              <a:chExt cx="2916563" cy="707216"/>
            </a:xfrm>
          </p:grpSpPr>
          <p:sp>
            <p:nvSpPr>
              <p:cNvPr id="6" name="TextBox 5">
                <a:extLst>
                  <a:ext uri="{FF2B5EF4-FFF2-40B4-BE49-F238E27FC236}">
                    <a16:creationId xmlns:a16="http://schemas.microsoft.com/office/drawing/2014/main" id="{60DBF320-ADD0-4C5E-84A2-1F29ACD6FE74}"/>
                  </a:ext>
                </a:extLst>
              </p:cNvPr>
              <p:cNvSpPr txBox="1"/>
              <p:nvPr/>
            </p:nvSpPr>
            <p:spPr>
              <a:xfrm>
                <a:off x="7785066" y="1466326"/>
                <a:ext cx="2236329" cy="480131"/>
              </a:xfrm>
              <a:prstGeom prst="rect">
                <a:avLst/>
              </a:prstGeom>
              <a:noFill/>
            </p:spPr>
            <p:txBody>
              <a:bodyPr wrap="square">
                <a:spAutoFit/>
              </a:bodyPr>
              <a:lstStyle/>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Legacy </a:t>
                </a:r>
              </a:p>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planning</a:t>
                </a:r>
              </a:p>
            </p:txBody>
          </p:sp>
          <p:grpSp>
            <p:nvGrpSpPr>
              <p:cNvPr id="39" name="Group 38">
                <a:extLst>
                  <a:ext uri="{FF2B5EF4-FFF2-40B4-BE49-F238E27FC236}">
                    <a16:creationId xmlns:a16="http://schemas.microsoft.com/office/drawing/2014/main" id="{A1D96879-811B-4795-B49A-83403560687C}"/>
                  </a:ext>
                </a:extLst>
              </p:cNvPr>
              <p:cNvGrpSpPr/>
              <p:nvPr/>
            </p:nvGrpSpPr>
            <p:grpSpPr>
              <a:xfrm>
                <a:off x="7104832" y="1352783"/>
                <a:ext cx="707216" cy="707216"/>
                <a:chOff x="7104832" y="1352783"/>
                <a:chExt cx="707216" cy="707216"/>
              </a:xfrm>
            </p:grpSpPr>
            <p:sp>
              <p:nvSpPr>
                <p:cNvPr id="48" name="Oval 47">
                  <a:extLst>
                    <a:ext uri="{FF2B5EF4-FFF2-40B4-BE49-F238E27FC236}">
                      <a16:creationId xmlns:a16="http://schemas.microsoft.com/office/drawing/2014/main" id="{0B94D82B-3B86-4C90-A049-9FABE5BE0069}"/>
                    </a:ext>
                  </a:extLst>
                </p:cNvPr>
                <p:cNvSpPr/>
                <p:nvPr/>
              </p:nvSpPr>
              <p:spPr>
                <a:xfrm>
                  <a:off x="7104832" y="1352783"/>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iggy Bank outline">
                  <a:extLst>
                    <a:ext uri="{FF2B5EF4-FFF2-40B4-BE49-F238E27FC236}">
                      <a16:creationId xmlns:a16="http://schemas.microsoft.com/office/drawing/2014/main" id="{10613AC9-F936-4023-9E43-B990F27BE5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8865" y="1445787"/>
                  <a:ext cx="521208" cy="521208"/>
                </a:xfrm>
                <a:prstGeom prst="rect">
                  <a:avLst/>
                </a:prstGeom>
              </p:spPr>
            </p:pic>
          </p:grpSp>
        </p:grpSp>
        <p:sp>
          <p:nvSpPr>
            <p:cNvPr id="63" name="Oval 62">
              <a:extLst>
                <a:ext uri="{FF2B5EF4-FFF2-40B4-BE49-F238E27FC236}">
                  <a16:creationId xmlns:a16="http://schemas.microsoft.com/office/drawing/2014/main" id="{79BC5314-8C46-4B18-BC17-C227920BA788}"/>
                </a:ext>
              </a:extLst>
            </p:cNvPr>
            <p:cNvSpPr/>
            <p:nvPr/>
          </p:nvSpPr>
          <p:spPr>
            <a:xfrm>
              <a:off x="5175213" y="524127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AF4B18-A491-4EAA-BBDE-8CFFBCEE3250}"/>
                </a:ext>
              </a:extLst>
            </p:cNvPr>
            <p:cNvSpPr txBox="1"/>
            <p:nvPr/>
          </p:nvSpPr>
          <p:spPr>
            <a:xfrm>
              <a:off x="4504632" y="5752964"/>
              <a:ext cx="1819483"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Business protection </a:t>
              </a:r>
            </a:p>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and continuation</a:t>
              </a:r>
            </a:p>
          </p:txBody>
        </p:sp>
        <p:pic>
          <p:nvPicPr>
            <p:cNvPr id="23" name="Graphic 22" descr="Register outline">
              <a:extLst>
                <a:ext uri="{FF2B5EF4-FFF2-40B4-BE49-F238E27FC236}">
                  <a16:creationId xmlns:a16="http://schemas.microsoft.com/office/drawing/2014/main" id="{175D57E6-8B86-4228-B6B2-570AB9B6C4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6269" y="5320981"/>
              <a:ext cx="456211" cy="456211"/>
            </a:xfrm>
            <a:prstGeom prst="rect">
              <a:avLst/>
            </a:prstGeom>
          </p:spPr>
        </p:pic>
        <p:sp>
          <p:nvSpPr>
            <p:cNvPr id="62" name="Oval 61">
              <a:extLst>
                <a:ext uri="{FF2B5EF4-FFF2-40B4-BE49-F238E27FC236}">
                  <a16:creationId xmlns:a16="http://schemas.microsoft.com/office/drawing/2014/main" id="{51F95110-7D10-48CD-913F-5BE683276F97}"/>
                </a:ext>
              </a:extLst>
            </p:cNvPr>
            <p:cNvSpPr/>
            <p:nvPr/>
          </p:nvSpPr>
          <p:spPr>
            <a:xfrm>
              <a:off x="6503473" y="524127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829C6C-13E2-4F6C-8E84-1E6C49710588}"/>
                </a:ext>
              </a:extLst>
            </p:cNvPr>
            <p:cNvSpPr txBox="1"/>
            <p:nvPr/>
          </p:nvSpPr>
          <p:spPr>
            <a:xfrm>
              <a:off x="6169902" y="5719768"/>
              <a:ext cx="1349114" cy="480131"/>
            </a:xfrm>
            <a:prstGeom prst="rect">
              <a:avLst/>
            </a:prstGeom>
            <a:noFill/>
          </p:spPr>
          <p:txBody>
            <a:bodyPr wrap="square">
              <a:spAutoFit/>
            </a:bodyPr>
            <a:lstStyle/>
            <a:p>
              <a:pPr marL="0" marR="0" algn="ctr">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Estate planning</a:t>
              </a:r>
            </a:p>
          </p:txBody>
        </p:sp>
        <p:pic>
          <p:nvPicPr>
            <p:cNvPr id="25" name="Graphic 24" descr="Checklist outline">
              <a:extLst>
                <a:ext uri="{FF2B5EF4-FFF2-40B4-BE49-F238E27FC236}">
                  <a16:creationId xmlns:a16="http://schemas.microsoft.com/office/drawing/2014/main" id="{61CA1642-DE78-473B-9DA2-ABA643954C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46868" y="5325314"/>
              <a:ext cx="414380" cy="414380"/>
            </a:xfrm>
            <a:prstGeom prst="rect">
              <a:avLst/>
            </a:prstGeom>
          </p:spPr>
        </p:pic>
        <p:grpSp>
          <p:nvGrpSpPr>
            <p:cNvPr id="47" name="Group 46">
              <a:extLst>
                <a:ext uri="{FF2B5EF4-FFF2-40B4-BE49-F238E27FC236}">
                  <a16:creationId xmlns:a16="http://schemas.microsoft.com/office/drawing/2014/main" id="{362B388C-FE2D-46AF-B014-EB42CCAE4803}"/>
                </a:ext>
              </a:extLst>
            </p:cNvPr>
            <p:cNvGrpSpPr/>
            <p:nvPr/>
          </p:nvGrpSpPr>
          <p:grpSpPr>
            <a:xfrm>
              <a:off x="7863093" y="3036031"/>
              <a:ext cx="2371576" cy="615631"/>
              <a:chOff x="7995861" y="2471516"/>
              <a:chExt cx="2724387" cy="707216"/>
            </a:xfrm>
          </p:grpSpPr>
          <p:sp>
            <p:nvSpPr>
              <p:cNvPr id="54" name="Oval 53">
                <a:extLst>
                  <a:ext uri="{FF2B5EF4-FFF2-40B4-BE49-F238E27FC236}">
                    <a16:creationId xmlns:a16="http://schemas.microsoft.com/office/drawing/2014/main" id="{C84962D7-CC66-4297-BD9F-A450F7B4B098}"/>
                  </a:ext>
                </a:extLst>
              </p:cNvPr>
              <p:cNvSpPr/>
              <p:nvPr/>
            </p:nvSpPr>
            <p:spPr>
              <a:xfrm>
                <a:off x="7995861" y="2471516"/>
                <a:ext cx="707216" cy="707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185184-AF70-4B32-BFC9-7561E4AA45D1}"/>
                  </a:ext>
                </a:extLst>
              </p:cNvPr>
              <p:cNvSpPr txBox="1"/>
              <p:nvPr/>
            </p:nvSpPr>
            <p:spPr>
              <a:xfrm>
                <a:off x="8703077" y="2576022"/>
                <a:ext cx="2017171" cy="551558"/>
              </a:xfrm>
              <a:prstGeom prst="rect">
                <a:avLst/>
              </a:prstGeom>
              <a:noFill/>
            </p:spPr>
            <p:txBody>
              <a:bodyPr wrap="square">
                <a:spAutoFit/>
              </a:bodyPr>
              <a:lstStyle/>
              <a:p>
                <a:pPr>
                  <a:lnSpc>
                    <a:spcPct val="90000"/>
                  </a:lnSpc>
                </a:pPr>
                <a:r>
                  <a:rPr lang="en-US" sz="1400" dirty="0">
                    <a:effectLst/>
                    <a:latin typeface="+mj-lt"/>
                    <a:ea typeface="Calibri" panose="020F0502020204030204" pitchFamily="34" charset="0"/>
                    <a:cs typeface="Times New Roman" panose="02020603050405020304" pitchFamily="18" charset="0"/>
                  </a:rPr>
                  <a:t>Additional retirement income</a:t>
                </a:r>
                <a:endParaRPr lang="en-US" sz="1400" dirty="0">
                  <a:latin typeface="+mj-lt"/>
                </a:endParaRPr>
              </a:p>
            </p:txBody>
          </p:sp>
          <p:pic>
            <p:nvPicPr>
              <p:cNvPr id="29" name="Graphic 28" descr="Bank check outline">
                <a:extLst>
                  <a:ext uri="{FF2B5EF4-FFF2-40B4-BE49-F238E27FC236}">
                    <a16:creationId xmlns:a16="http://schemas.microsoft.com/office/drawing/2014/main" id="{82379F0C-407D-4A56-AF91-536CDCB41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9248" y="2517513"/>
                <a:ext cx="615225" cy="615223"/>
              </a:xfrm>
              <a:prstGeom prst="rect">
                <a:avLst/>
              </a:prstGeom>
            </p:spPr>
          </p:pic>
        </p:grpSp>
        <p:sp>
          <p:nvSpPr>
            <p:cNvPr id="74" name="TextBox 73">
              <a:extLst>
                <a:ext uri="{FF2B5EF4-FFF2-40B4-BE49-F238E27FC236}">
                  <a16:creationId xmlns:a16="http://schemas.microsoft.com/office/drawing/2014/main" id="{A495FCAB-7E6D-4D8D-968D-32715B247376}"/>
                </a:ext>
              </a:extLst>
            </p:cNvPr>
            <p:cNvSpPr txBox="1"/>
            <p:nvPr/>
          </p:nvSpPr>
          <p:spPr>
            <a:xfrm>
              <a:off x="4036530" y="3051219"/>
              <a:ext cx="4243185" cy="1152053"/>
            </a:xfrm>
            <a:prstGeom prst="rect">
              <a:avLst/>
            </a:prstGeom>
            <a:noFill/>
          </p:spPr>
          <p:txBody>
            <a:bodyPr wrap="square">
              <a:spAutoFit/>
            </a:bodyPr>
            <a:lstStyle/>
            <a:p>
              <a:pPr algn="ctr">
                <a:lnSpc>
                  <a:spcPct val="85000"/>
                </a:lnSpc>
              </a:pPr>
              <a:r>
                <a:rPr lang="en-US" sz="4000" b="1" dirty="0">
                  <a:effectLst/>
                  <a:latin typeface="+mj-lt"/>
                  <a:ea typeface="Calibri" panose="020F0502020204030204" pitchFamily="34" charset="0"/>
                  <a:cs typeface="Times New Roman" panose="02020603050405020304" pitchFamily="18" charset="0"/>
                </a:rPr>
                <a:t>Life </a:t>
              </a:r>
            </a:p>
            <a:p>
              <a:pPr algn="ctr">
                <a:lnSpc>
                  <a:spcPct val="85000"/>
                </a:lnSpc>
              </a:pPr>
              <a:r>
                <a:rPr lang="en-US" sz="4000" b="1" dirty="0">
                  <a:effectLst/>
                  <a:latin typeface="+mj-lt"/>
                  <a:ea typeface="Calibri" panose="020F0502020204030204" pitchFamily="34" charset="0"/>
                  <a:cs typeface="Times New Roman" panose="02020603050405020304" pitchFamily="18" charset="0"/>
                </a:rPr>
                <a:t>insurance </a:t>
              </a:r>
              <a:endParaRPr lang="en-US" sz="4000" b="1" dirty="0">
                <a:latin typeface="+mj-lt"/>
              </a:endParaRPr>
            </a:p>
          </p:txBody>
        </p:sp>
        <p:sp>
          <p:nvSpPr>
            <p:cNvPr id="58" name="Oval 57">
              <a:extLst>
                <a:ext uri="{FF2B5EF4-FFF2-40B4-BE49-F238E27FC236}">
                  <a16:creationId xmlns:a16="http://schemas.microsoft.com/office/drawing/2014/main" id="{4A80FCB7-2C63-4D77-A6B0-45F069084017}"/>
                </a:ext>
              </a:extLst>
            </p:cNvPr>
            <p:cNvSpPr/>
            <p:nvPr/>
          </p:nvSpPr>
          <p:spPr>
            <a:xfrm>
              <a:off x="7555281" y="4347620"/>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78997F-E62A-43F4-917A-EDF15011398F}"/>
                </a:ext>
              </a:extLst>
            </p:cNvPr>
            <p:cNvSpPr txBox="1"/>
            <p:nvPr/>
          </p:nvSpPr>
          <p:spPr>
            <a:xfrm>
              <a:off x="7743350" y="4886697"/>
              <a:ext cx="1925313" cy="480131"/>
            </a:xfrm>
            <a:prstGeom prst="rect">
              <a:avLst/>
            </a:prstGeom>
            <a:noFill/>
          </p:spPr>
          <p:txBody>
            <a:bodyPr wrap="square">
              <a:spAutoFit/>
            </a:bodyPr>
            <a:lstStyle/>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Retirement income</a:t>
              </a:r>
            </a:p>
            <a:p>
              <a:pPr marL="0" marR="0">
                <a:lnSpc>
                  <a:spcPct val="90000"/>
                </a:lnSpc>
                <a:spcBef>
                  <a:spcPts val="0"/>
                </a:spcBef>
              </a:pPr>
              <a:r>
                <a:rPr lang="en-US" sz="1400" dirty="0">
                  <a:effectLst/>
                  <a:latin typeface="+mj-lt"/>
                  <a:ea typeface="Calibri" panose="020F0502020204030204" pitchFamily="34" charset="0"/>
                  <a:cs typeface="Times New Roman" panose="02020603050405020304" pitchFamily="18" charset="0"/>
                </a:rPr>
                <a:t>for surviving spouse</a:t>
              </a:r>
            </a:p>
          </p:txBody>
        </p:sp>
        <p:pic>
          <p:nvPicPr>
            <p:cNvPr id="27" name="Graphic 26" descr="Man outline">
              <a:extLst>
                <a:ext uri="{FF2B5EF4-FFF2-40B4-BE49-F238E27FC236}">
                  <a16:creationId xmlns:a16="http://schemas.microsoft.com/office/drawing/2014/main" id="{9286B2AA-952F-4407-AD2E-B41161F4810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65144" y="4399810"/>
              <a:ext cx="489573" cy="489573"/>
            </a:xfrm>
            <a:prstGeom prst="rect">
              <a:avLst/>
            </a:prstGeom>
          </p:spPr>
        </p:pic>
        <p:sp>
          <p:nvSpPr>
            <p:cNvPr id="57" name="Oval 56">
              <a:extLst>
                <a:ext uri="{FF2B5EF4-FFF2-40B4-BE49-F238E27FC236}">
                  <a16:creationId xmlns:a16="http://schemas.microsoft.com/office/drawing/2014/main" id="{B8BAADE2-204D-4A6C-B6A5-687B927632C3}"/>
                </a:ext>
              </a:extLst>
            </p:cNvPr>
            <p:cNvSpPr/>
            <p:nvPr/>
          </p:nvSpPr>
          <p:spPr>
            <a:xfrm>
              <a:off x="4069497" y="4347621"/>
              <a:ext cx="615631" cy="615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6DCCDD-02E9-4468-8BAB-24FDD137B23C}"/>
                </a:ext>
              </a:extLst>
            </p:cNvPr>
            <p:cNvSpPr txBox="1"/>
            <p:nvPr/>
          </p:nvSpPr>
          <p:spPr>
            <a:xfrm>
              <a:off x="2781784" y="4886697"/>
              <a:ext cx="1777213" cy="433687"/>
            </a:xfrm>
            <a:prstGeom prst="rect">
              <a:avLst/>
            </a:prstGeom>
            <a:noFill/>
          </p:spPr>
          <p:txBody>
            <a:bodyPr wrap="square">
              <a:spAutoFit/>
            </a:bodyPr>
            <a:lstStyle/>
            <a:p>
              <a:pPr marL="0" marR="0" algn="r">
                <a:lnSpc>
                  <a:spcPct val="90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Long-term and             chronic illness care</a:t>
              </a:r>
            </a:p>
          </p:txBody>
        </p:sp>
        <p:pic>
          <p:nvPicPr>
            <p:cNvPr id="21" name="Graphic 20" descr="Inpatient outline">
              <a:extLst>
                <a:ext uri="{FF2B5EF4-FFF2-40B4-BE49-F238E27FC236}">
                  <a16:creationId xmlns:a16="http://schemas.microsoft.com/office/drawing/2014/main" id="{9F1227A4-3959-4806-A6E5-FB897CAB7B0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36650" y="4454963"/>
              <a:ext cx="481648" cy="481648"/>
            </a:xfrm>
            <a:prstGeom prst="rect">
              <a:avLst/>
            </a:prstGeom>
          </p:spPr>
        </p:pic>
      </p:grpSp>
    </p:spTree>
    <p:extLst>
      <p:ext uri="{BB962C8B-B14F-4D97-AF65-F5344CB8AC3E}">
        <p14:creationId xmlns:p14="http://schemas.microsoft.com/office/powerpoint/2010/main" val="342792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EB8C50-E11C-4DC3-AD57-FE6A1B4B12D8}"/>
              </a:ext>
            </a:extLst>
          </p:cNvPr>
          <p:cNvSpPr txBox="1"/>
          <p:nvPr/>
        </p:nvSpPr>
        <p:spPr>
          <a:xfrm>
            <a:off x="1496152" y="3136399"/>
            <a:ext cx="6986836" cy="1525354"/>
          </a:xfrm>
          <a:prstGeom prst="rect">
            <a:avLst/>
          </a:prstGeom>
          <a:noFill/>
        </p:spPr>
        <p:txBody>
          <a:bodyPr wrap="square">
            <a:spAutoFit/>
          </a:bodyPr>
          <a:lstStyle/>
          <a:p>
            <a:pPr marL="341313" indent="-341313">
              <a:lnSpc>
                <a:spcPct val="107000"/>
              </a:lnSpc>
              <a:spcBef>
                <a:spcPts val="1800"/>
              </a:spcBef>
              <a:buClr>
                <a:schemeClr val="accent1"/>
              </a:buClr>
              <a:buFont typeface="+mj-lt"/>
              <a:buAutoNum type="arabicPeriod"/>
            </a:pPr>
            <a:r>
              <a:rPr lang="en-US"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What life insurance can do for you</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1313" marR="0" lvl="0" indent="-341313">
              <a:lnSpc>
                <a:spcPct val="107000"/>
              </a:lnSpc>
              <a:spcBef>
                <a:spcPts val="1800"/>
              </a:spcBef>
              <a:spcAft>
                <a:spcPts val="0"/>
              </a:spcAft>
              <a:buClr>
                <a:schemeClr val="bg1"/>
              </a:buClr>
              <a:buFont typeface="+mj-lt"/>
              <a:buAutoNum type="arabicPeriod"/>
            </a:pPr>
            <a:r>
              <a:rPr lang="en-US" sz="2000" b="1" dirty="0">
                <a:solidFill>
                  <a:schemeClr val="bg1"/>
                </a:solidFill>
                <a:latin typeface="Arial" panose="020B0604020202020204" pitchFamily="34" charset="0"/>
                <a:cs typeface="Times New Roman" panose="02020603050405020304" pitchFamily="18" charset="0"/>
              </a:rPr>
              <a:t> </a:t>
            </a:r>
            <a:r>
              <a:rPr lang="en-US" sz="2000" dirty="0">
                <a:solidFill>
                  <a:schemeClr val="bg1"/>
                </a:solidFill>
                <a:latin typeface="Arial" panose="020B0604020202020204" pitchFamily="34" charset="0"/>
                <a:cs typeface="Times New Roman" panose="02020603050405020304" pitchFamily="18" charset="0"/>
              </a:rPr>
              <a:t>Why you may avoid talking about life insurance</a:t>
            </a:r>
          </a:p>
          <a:p>
            <a:pPr marL="341313" marR="0" lvl="0" indent="-341313">
              <a:lnSpc>
                <a:spcPct val="107000"/>
              </a:lnSpc>
              <a:spcBef>
                <a:spcPts val="1800"/>
              </a:spcBef>
              <a:spcAft>
                <a:spcPts val="0"/>
              </a:spcAft>
              <a:buClr>
                <a:schemeClr val="accent1"/>
              </a:buClr>
              <a:buFont typeface="+mj-lt"/>
              <a:buAutoNum type="arabicPeriod"/>
            </a:pPr>
            <a:r>
              <a:rPr lang="en-US"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What type of life insurance could be right for you</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52D460-8281-4C0C-8266-42AEB85D25F7}"/>
              </a:ext>
            </a:extLst>
          </p:cNvPr>
          <p:cNvSpPr txBox="1"/>
          <p:nvPr/>
        </p:nvSpPr>
        <p:spPr>
          <a:xfrm>
            <a:off x="1496152" y="2067086"/>
            <a:ext cx="2091853" cy="523220"/>
          </a:xfrm>
          <a:prstGeom prst="rect">
            <a:avLst/>
          </a:prstGeom>
          <a:noFill/>
        </p:spPr>
        <p:txBody>
          <a:bodyPr wrap="square" rtlCol="0">
            <a:spAutoFit/>
          </a:bodyPr>
          <a:lstStyle/>
          <a:p>
            <a:r>
              <a:rPr lang="en-US" sz="2800" dirty="0">
                <a:solidFill>
                  <a:schemeClr val="bg1"/>
                </a:solidFill>
              </a:rPr>
              <a:t>Agenda</a:t>
            </a:r>
          </a:p>
        </p:txBody>
      </p:sp>
      <p:cxnSp>
        <p:nvCxnSpPr>
          <p:cNvPr id="8" name="Straight Connector 7">
            <a:extLst>
              <a:ext uri="{FF2B5EF4-FFF2-40B4-BE49-F238E27FC236}">
                <a16:creationId xmlns:a16="http://schemas.microsoft.com/office/drawing/2014/main" id="{BC58A366-4329-4337-AD36-4C4E57CC61C3}"/>
              </a:ext>
            </a:extLst>
          </p:cNvPr>
          <p:cNvCxnSpPr/>
          <p:nvPr/>
        </p:nvCxnSpPr>
        <p:spPr>
          <a:xfrm>
            <a:off x="1496152" y="2743200"/>
            <a:ext cx="65020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2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345B5F-7262-4A85-8CEE-078C2FB84082}"/>
              </a:ext>
            </a:extLst>
          </p:cNvPr>
          <p:cNvSpPr txBox="1"/>
          <p:nvPr/>
        </p:nvSpPr>
        <p:spPr>
          <a:xfrm>
            <a:off x="497772" y="2385145"/>
            <a:ext cx="4709210" cy="1633139"/>
          </a:xfrm>
          <a:prstGeom prst="rect">
            <a:avLst/>
          </a:prstGeom>
          <a:noFill/>
        </p:spPr>
        <p:txBody>
          <a:bodyPr wrap="square">
            <a:spAutoFit/>
          </a:bodyPr>
          <a:lstStyle/>
          <a:p>
            <a:pPr marL="0" marR="0">
              <a:lnSpc>
                <a:spcPct val="107000"/>
              </a:lnSpc>
              <a:spcBef>
                <a:spcPts val="0"/>
              </a:spcBef>
              <a:spcAft>
                <a:spcPts val="80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I can’t afford life insurance.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0D1188F4-58F8-4537-82EE-7A6D5E8467AF}"/>
              </a:ext>
            </a:extLst>
          </p:cNvPr>
          <p:cNvGrpSpPr/>
          <p:nvPr/>
        </p:nvGrpSpPr>
        <p:grpSpPr>
          <a:xfrm>
            <a:off x="5804923" y="1379238"/>
            <a:ext cx="5889305" cy="4099523"/>
            <a:chOff x="5804923" y="1379238"/>
            <a:chExt cx="5889305" cy="4099523"/>
          </a:xfrm>
        </p:grpSpPr>
        <p:sp>
          <p:nvSpPr>
            <p:cNvPr id="34" name="Rectangle 75">
              <a:extLst>
                <a:ext uri="{FF2B5EF4-FFF2-40B4-BE49-F238E27FC236}">
                  <a16:creationId xmlns:a16="http://schemas.microsoft.com/office/drawing/2014/main" id="{6DF1D406-1A57-4EED-AFF4-193E6674A044}"/>
                </a:ext>
              </a:extLst>
            </p:cNvPr>
            <p:cNvSpPr/>
            <p:nvPr/>
          </p:nvSpPr>
          <p:spPr>
            <a:xfrm rot="21186887">
              <a:off x="5804923" y="2513164"/>
              <a:ext cx="5889305" cy="2142824"/>
            </a:xfrm>
            <a:custGeom>
              <a:avLst/>
              <a:gdLst>
                <a:gd name="connsiteX0" fmla="*/ 0 w 5131355"/>
                <a:gd name="connsiteY0" fmla="*/ 0 h 2429990"/>
                <a:gd name="connsiteX1" fmla="*/ 5131355 w 5131355"/>
                <a:gd name="connsiteY1" fmla="*/ 0 h 2429990"/>
                <a:gd name="connsiteX2" fmla="*/ 5131355 w 5131355"/>
                <a:gd name="connsiteY2" fmla="*/ 2429990 h 2429990"/>
                <a:gd name="connsiteX3" fmla="*/ 0 w 5131355"/>
                <a:gd name="connsiteY3" fmla="*/ 2429990 h 2429990"/>
                <a:gd name="connsiteX4" fmla="*/ 0 w 5131355"/>
                <a:gd name="connsiteY4" fmla="*/ 0 h 2429990"/>
                <a:gd name="connsiteX0" fmla="*/ 0 w 5453451"/>
                <a:gd name="connsiteY0" fmla="*/ 94269 h 2524259"/>
                <a:gd name="connsiteX1" fmla="*/ 5453451 w 5453451"/>
                <a:gd name="connsiteY1" fmla="*/ 0 h 2524259"/>
                <a:gd name="connsiteX2" fmla="*/ 5131355 w 5453451"/>
                <a:gd name="connsiteY2" fmla="*/ 2524259 h 2524259"/>
                <a:gd name="connsiteX3" fmla="*/ 0 w 5453451"/>
                <a:gd name="connsiteY3" fmla="*/ 2524259 h 2524259"/>
                <a:gd name="connsiteX4" fmla="*/ 0 w 5453451"/>
                <a:gd name="connsiteY4" fmla="*/ 94269 h 2524259"/>
                <a:gd name="connsiteX0" fmla="*/ 0 w 5453451"/>
                <a:gd name="connsiteY0" fmla="*/ 94269 h 2581588"/>
                <a:gd name="connsiteX1" fmla="*/ 5453451 w 5453451"/>
                <a:gd name="connsiteY1" fmla="*/ 0 h 2581588"/>
                <a:gd name="connsiteX2" fmla="*/ 5146626 w 5453451"/>
                <a:gd name="connsiteY2" fmla="*/ 2581588 h 2581588"/>
                <a:gd name="connsiteX3" fmla="*/ 0 w 5453451"/>
                <a:gd name="connsiteY3" fmla="*/ 2524259 h 2581588"/>
                <a:gd name="connsiteX4" fmla="*/ 0 w 5453451"/>
                <a:gd name="connsiteY4" fmla="*/ 94269 h 2581588"/>
                <a:gd name="connsiteX0" fmla="*/ 2127925 w 5453451"/>
                <a:gd name="connsiteY0" fmla="*/ 0 h 2740826"/>
                <a:gd name="connsiteX1" fmla="*/ 5453451 w 5453451"/>
                <a:gd name="connsiteY1" fmla="*/ 159238 h 2740826"/>
                <a:gd name="connsiteX2" fmla="*/ 5146626 w 5453451"/>
                <a:gd name="connsiteY2" fmla="*/ 2740826 h 2740826"/>
                <a:gd name="connsiteX3" fmla="*/ 0 w 5453451"/>
                <a:gd name="connsiteY3" fmla="*/ 2683497 h 2740826"/>
                <a:gd name="connsiteX4" fmla="*/ 2127925 w 5453451"/>
                <a:gd name="connsiteY4" fmla="*/ 0 h 2740826"/>
                <a:gd name="connsiteX0" fmla="*/ 362089 w 5453451"/>
                <a:gd name="connsiteY0" fmla="*/ 0 h 2820890"/>
                <a:gd name="connsiteX1" fmla="*/ 5453451 w 5453451"/>
                <a:gd name="connsiteY1" fmla="*/ 239302 h 2820890"/>
                <a:gd name="connsiteX2" fmla="*/ 5146626 w 5453451"/>
                <a:gd name="connsiteY2" fmla="*/ 2820890 h 2820890"/>
                <a:gd name="connsiteX3" fmla="*/ 0 w 5453451"/>
                <a:gd name="connsiteY3" fmla="*/ 2763561 h 2820890"/>
                <a:gd name="connsiteX4" fmla="*/ 362089 w 5453451"/>
                <a:gd name="connsiteY4" fmla="*/ 0 h 2820890"/>
                <a:gd name="connsiteX0" fmla="*/ 362089 w 5226945"/>
                <a:gd name="connsiteY0" fmla="*/ 0 h 2820890"/>
                <a:gd name="connsiteX1" fmla="*/ 5226945 w 5226945"/>
                <a:gd name="connsiteY1" fmla="*/ 644730 h 2820890"/>
                <a:gd name="connsiteX2" fmla="*/ 5146626 w 5226945"/>
                <a:gd name="connsiteY2" fmla="*/ 2820890 h 2820890"/>
                <a:gd name="connsiteX3" fmla="*/ 0 w 5226945"/>
                <a:gd name="connsiteY3" fmla="*/ 2763561 h 2820890"/>
                <a:gd name="connsiteX4" fmla="*/ 362089 w 5226945"/>
                <a:gd name="connsiteY4" fmla="*/ 0 h 2820890"/>
                <a:gd name="connsiteX0" fmla="*/ 362089 w 5487585"/>
                <a:gd name="connsiteY0" fmla="*/ 0 h 2820890"/>
                <a:gd name="connsiteX1" fmla="*/ 5487585 w 5487585"/>
                <a:gd name="connsiteY1" fmla="*/ 232327 h 2820890"/>
                <a:gd name="connsiteX2" fmla="*/ 5146626 w 5487585"/>
                <a:gd name="connsiteY2" fmla="*/ 2820890 h 2820890"/>
                <a:gd name="connsiteX3" fmla="*/ 0 w 5487585"/>
                <a:gd name="connsiteY3" fmla="*/ 2763561 h 2820890"/>
                <a:gd name="connsiteX4" fmla="*/ 362089 w 5487585"/>
                <a:gd name="connsiteY4" fmla="*/ 0 h 2820890"/>
                <a:gd name="connsiteX0" fmla="*/ 335675 w 5487585"/>
                <a:gd name="connsiteY0" fmla="*/ 0 h 2602141"/>
                <a:gd name="connsiteX1" fmla="*/ 5487585 w 5487585"/>
                <a:gd name="connsiteY1" fmla="*/ 13578 h 2602141"/>
                <a:gd name="connsiteX2" fmla="*/ 5146626 w 5487585"/>
                <a:gd name="connsiteY2" fmla="*/ 2602141 h 2602141"/>
                <a:gd name="connsiteX3" fmla="*/ 0 w 5487585"/>
                <a:gd name="connsiteY3" fmla="*/ 2544812 h 2602141"/>
                <a:gd name="connsiteX4" fmla="*/ 335675 w 5487585"/>
                <a:gd name="connsiteY4" fmla="*/ 0 h 260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585" h="2602141">
                  <a:moveTo>
                    <a:pt x="335675" y="0"/>
                  </a:moveTo>
                  <a:lnTo>
                    <a:pt x="5487585" y="13578"/>
                  </a:lnTo>
                  <a:lnTo>
                    <a:pt x="5146626" y="2602141"/>
                  </a:lnTo>
                  <a:lnTo>
                    <a:pt x="0" y="2544812"/>
                  </a:lnTo>
                  <a:lnTo>
                    <a:pt x="3356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2BC4E84-90CF-4ADC-86FC-1A09891D5EEE}"/>
                </a:ext>
              </a:extLst>
            </p:cNvPr>
            <p:cNvSpPr txBox="1"/>
            <p:nvPr/>
          </p:nvSpPr>
          <p:spPr>
            <a:xfrm>
              <a:off x="8617121" y="2671034"/>
              <a:ext cx="2573365" cy="1227113"/>
            </a:xfrm>
            <a:prstGeom prst="rect">
              <a:avLst/>
            </a:prstGeom>
            <a:noFill/>
          </p:spPr>
          <p:txBody>
            <a:bodyPr wrap="square">
              <a:spAutoFit/>
            </a:bodyPr>
            <a:lstStyle/>
            <a:p>
              <a:pPr marL="0" marR="0">
                <a:lnSpc>
                  <a:spcPct val="107000"/>
                </a:lnSpc>
                <a:spcBef>
                  <a:spcPts val="0"/>
                </a:spcBef>
                <a:spcAft>
                  <a:spcPts val="800"/>
                </a:spcAft>
              </a:pPr>
              <a:r>
                <a:rPr lang="en-US"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You may qualify for          a good policy for              </a:t>
              </a:r>
              <a:r>
                <a:rPr lang="en-U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less than the cost of           a daily cup of coffee.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2E12BD8D-984C-4E06-8B6F-7ECBF68F1AD9}"/>
                </a:ext>
              </a:extLst>
            </p:cNvPr>
            <p:cNvCxnSpPr>
              <a:cxnSpLocks/>
            </p:cNvCxnSpPr>
            <p:nvPr/>
          </p:nvCxnSpPr>
          <p:spPr>
            <a:xfrm>
              <a:off x="6264104" y="4022137"/>
              <a:ext cx="4708696"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D189A67-A589-4F1D-9F7B-DCD208D3E847}"/>
                </a:ext>
              </a:extLst>
            </p:cNvPr>
            <p:cNvSpPr/>
            <p:nvPr/>
          </p:nvSpPr>
          <p:spPr>
            <a:xfrm>
              <a:off x="6450580" y="4962413"/>
              <a:ext cx="2177268" cy="259496"/>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CE134E0-75B7-4ED3-BAEC-B9F2C8CA8671}"/>
                </a:ext>
              </a:extLst>
            </p:cNvPr>
            <p:cNvGrpSpPr/>
            <p:nvPr/>
          </p:nvGrpSpPr>
          <p:grpSpPr>
            <a:xfrm>
              <a:off x="5959274" y="1379238"/>
              <a:ext cx="3073682" cy="4099523"/>
              <a:chOff x="5721087" y="777194"/>
              <a:chExt cx="3635644" cy="4849040"/>
            </a:xfrm>
          </p:grpSpPr>
          <p:pic>
            <p:nvPicPr>
              <p:cNvPr id="8" name="Picture 7" descr="A roll of toilet paper&#10;&#10;Description automatically generated">
                <a:extLst>
                  <a:ext uri="{FF2B5EF4-FFF2-40B4-BE49-F238E27FC236}">
                    <a16:creationId xmlns:a16="http://schemas.microsoft.com/office/drawing/2014/main" id="{6AEF211E-606D-4856-9964-C89C62450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087" y="777194"/>
                <a:ext cx="3635644" cy="4849040"/>
              </a:xfrm>
              <a:prstGeom prst="rect">
                <a:avLst/>
              </a:prstGeom>
            </p:spPr>
          </p:pic>
          <p:pic>
            <p:nvPicPr>
              <p:cNvPr id="14" name="Graphic 13" descr="Shield Tick outline">
                <a:extLst>
                  <a:ext uri="{FF2B5EF4-FFF2-40B4-BE49-F238E27FC236}">
                    <a16:creationId xmlns:a16="http://schemas.microsoft.com/office/drawing/2014/main" id="{D747352A-A5CB-4BBF-844B-47B310F1AE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2789" y="2682110"/>
                <a:ext cx="1183276" cy="1183276"/>
              </a:xfrm>
              <a:prstGeom prst="rect">
                <a:avLst/>
              </a:prstGeom>
            </p:spPr>
          </p:pic>
        </p:grpSp>
      </p:grpSp>
    </p:spTree>
    <p:extLst>
      <p:ext uri="{BB962C8B-B14F-4D97-AF65-F5344CB8AC3E}">
        <p14:creationId xmlns:p14="http://schemas.microsoft.com/office/powerpoint/2010/main" val="143161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C9CF1594-977F-4585-B226-55C1DB1DA82A}"/>
              </a:ext>
            </a:extLst>
          </p:cNvPr>
          <p:cNvCxnSpPr>
            <a:cxnSpLocks/>
          </p:cNvCxnSpPr>
          <p:nvPr/>
        </p:nvCxnSpPr>
        <p:spPr>
          <a:xfrm>
            <a:off x="5808622" y="4479902"/>
            <a:ext cx="554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FA9D8F-CF96-4EC6-98D1-30FB1A446713}"/>
              </a:ext>
            </a:extLst>
          </p:cNvPr>
          <p:cNvCxnSpPr>
            <a:cxnSpLocks/>
          </p:cNvCxnSpPr>
          <p:nvPr/>
        </p:nvCxnSpPr>
        <p:spPr>
          <a:xfrm>
            <a:off x="5808622" y="2773022"/>
            <a:ext cx="55406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4FF8550-FCBD-4B15-A743-A8B5B46AEB18}"/>
              </a:ext>
            </a:extLst>
          </p:cNvPr>
          <p:cNvGrpSpPr/>
          <p:nvPr/>
        </p:nvGrpSpPr>
        <p:grpSpPr>
          <a:xfrm>
            <a:off x="7359542" y="2443260"/>
            <a:ext cx="2438851" cy="1888234"/>
            <a:chOff x="7359543" y="2443260"/>
            <a:chExt cx="2438851" cy="1888234"/>
          </a:xfrm>
        </p:grpSpPr>
        <p:sp>
          <p:nvSpPr>
            <p:cNvPr id="21" name="Trapezoid 20">
              <a:extLst>
                <a:ext uri="{FF2B5EF4-FFF2-40B4-BE49-F238E27FC236}">
                  <a16:creationId xmlns:a16="http://schemas.microsoft.com/office/drawing/2014/main" id="{8F28E911-C6E3-42C5-BF00-73B0424B3F8E}"/>
                </a:ext>
              </a:extLst>
            </p:cNvPr>
            <p:cNvSpPr/>
            <p:nvPr/>
          </p:nvSpPr>
          <p:spPr>
            <a:xfrm>
              <a:off x="7359543" y="2443260"/>
              <a:ext cx="2438851" cy="1888234"/>
            </a:xfrm>
            <a:prstGeom prst="trapezoid">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a:extLst>
                <a:ext uri="{FF2B5EF4-FFF2-40B4-BE49-F238E27FC236}">
                  <a16:creationId xmlns:a16="http://schemas.microsoft.com/office/drawing/2014/main" id="{9C8343D1-DBF7-439F-9ED0-6230016A0518}"/>
                </a:ext>
              </a:extLst>
            </p:cNvPr>
            <p:cNvSpPr txBox="1"/>
            <p:nvPr/>
          </p:nvSpPr>
          <p:spPr>
            <a:xfrm>
              <a:off x="7452044" y="2787212"/>
              <a:ext cx="2249068" cy="1200329"/>
            </a:xfrm>
            <a:prstGeom prst="rect">
              <a:avLst/>
            </a:prstGeom>
            <a:noFill/>
          </p:spPr>
          <p:txBody>
            <a:bodyPr wrap="square">
              <a:spAutoFit/>
            </a:bodyPr>
            <a:lstStyle/>
            <a:p>
              <a:pPr algn="ctr">
                <a:lnSpc>
                  <a:spcPct val="90000"/>
                </a:lnSpc>
              </a:pPr>
              <a:r>
                <a:rPr lang="en-US" sz="1600" dirty="0">
                  <a:solidFill>
                    <a:schemeClr val="tx2"/>
                  </a:solidFill>
                  <a:latin typeface="+mj-lt"/>
                  <a:cs typeface="Times New Roman" panose="02020603050405020304" pitchFamily="18" charset="0"/>
                </a:rPr>
                <a:t>Recommended                    to have at least </a:t>
              </a:r>
            </a:p>
            <a:p>
              <a:pPr algn="ctr">
                <a:lnSpc>
                  <a:spcPct val="90000"/>
                </a:lnSpc>
              </a:pPr>
              <a:r>
                <a:rPr lang="en-US" sz="3200" dirty="0">
                  <a:solidFill>
                    <a:schemeClr val="tx2"/>
                  </a:solidFill>
                  <a:latin typeface="+mj-lt"/>
                  <a:cs typeface="Times New Roman" panose="02020603050405020304" pitchFamily="18" charset="0"/>
                </a:rPr>
                <a:t>10X</a:t>
              </a:r>
              <a:r>
                <a:rPr lang="en-US" sz="3200" dirty="0">
                  <a:solidFill>
                    <a:schemeClr val="tx1">
                      <a:lumMod val="75000"/>
                    </a:schemeClr>
                  </a:solidFill>
                  <a:latin typeface="+mj-lt"/>
                  <a:cs typeface="Times New Roman" panose="02020603050405020304" pitchFamily="18" charset="0"/>
                </a:rPr>
                <a:t> </a:t>
              </a:r>
            </a:p>
            <a:p>
              <a:pPr algn="ctr">
                <a:lnSpc>
                  <a:spcPct val="90000"/>
                </a:lnSpc>
              </a:pPr>
              <a:r>
                <a:rPr lang="en-US" sz="1600" dirty="0">
                  <a:solidFill>
                    <a:schemeClr val="tx2"/>
                  </a:solidFill>
                  <a:latin typeface="+mj-lt"/>
                  <a:cs typeface="Times New Roman" panose="02020603050405020304" pitchFamily="18" charset="0"/>
                </a:rPr>
                <a:t>annual income* </a:t>
              </a:r>
            </a:p>
          </p:txBody>
        </p:sp>
      </p:grpSp>
      <p:sp>
        <p:nvSpPr>
          <p:cNvPr id="4" name="TextBox 3">
            <a:extLst>
              <a:ext uri="{FF2B5EF4-FFF2-40B4-BE49-F238E27FC236}">
                <a16:creationId xmlns:a16="http://schemas.microsoft.com/office/drawing/2014/main" id="{7288CB2D-0725-4040-AFCF-1E4605942F32}"/>
              </a:ext>
            </a:extLst>
          </p:cNvPr>
          <p:cNvSpPr txBox="1"/>
          <p:nvPr/>
        </p:nvSpPr>
        <p:spPr>
          <a:xfrm>
            <a:off x="497772" y="2166630"/>
            <a:ext cx="4709210" cy="3258328"/>
          </a:xfrm>
          <a:prstGeom prst="rect">
            <a:avLst/>
          </a:prstGeom>
          <a:noFill/>
        </p:spPr>
        <p:txBody>
          <a:bodyPr wrap="square">
            <a:spAutoFit/>
          </a:bodyPr>
          <a:lstStyle/>
          <a:p>
            <a:pPr>
              <a:lnSpc>
                <a:spcPct val="107000"/>
              </a:lnSpc>
              <a:spcAft>
                <a:spcPts val="800"/>
              </a:spcAft>
            </a:pPr>
            <a:r>
              <a:rPr lang="en-US" sz="4800" b="1" dirty="0">
                <a:latin typeface="Arial" panose="020B0604020202020204" pitchFamily="34" charset="0"/>
                <a:cs typeface="Times New Roman" panose="02020603050405020304" pitchFamily="18" charset="0"/>
              </a:rPr>
              <a:t>I’m covered through my employer.</a:t>
            </a:r>
          </a:p>
          <a:p>
            <a:pPr marL="0" marR="0">
              <a:lnSpc>
                <a:spcPct val="107000"/>
              </a:lnSpc>
              <a:spcBef>
                <a:spcPts val="0"/>
              </a:spcBef>
              <a:spcAft>
                <a:spcPts val="80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343BD0-B1AD-453D-96C4-DACE779F300C}"/>
              </a:ext>
            </a:extLst>
          </p:cNvPr>
          <p:cNvSpPr txBox="1"/>
          <p:nvPr/>
        </p:nvSpPr>
        <p:spPr>
          <a:xfrm>
            <a:off x="1098690" y="6218960"/>
            <a:ext cx="9971171" cy="410369"/>
          </a:xfrm>
          <a:prstGeom prst="rect">
            <a:avLst/>
          </a:prstGeom>
          <a:noFill/>
        </p:spPr>
        <p:txBody>
          <a:bodyPr wrap="square">
            <a:spAutoFit/>
          </a:bodyPr>
          <a:lstStyle/>
          <a:p>
            <a:pPr marL="0" marR="0" algn="r">
              <a:spcBef>
                <a:spcPts val="0"/>
              </a:spcBef>
              <a:spcAft>
                <a:spcPts val="800"/>
              </a:spcAft>
            </a:pPr>
            <a:r>
              <a:rPr lang="en-US" sz="700" baseline="30000" dirty="0">
                <a:solidFill>
                  <a:schemeClr val="bg1">
                    <a:lumMod val="75000"/>
                  </a:schemeClr>
                </a:solidFill>
                <a:effectLst/>
                <a:latin typeface="+mj-lt"/>
                <a:ea typeface="Calibri" panose="020F0502020204030204" pitchFamily="34" charset="0"/>
                <a:cs typeface="Times New Roman" panose="02020603050405020304" pitchFamily="18" charset="0"/>
              </a:rPr>
              <a:t>* </a:t>
            </a:r>
            <a:r>
              <a:rPr lang="en-US" sz="700" dirty="0">
                <a:solidFill>
                  <a:schemeClr val="bg1">
                    <a:lumMod val="75000"/>
                  </a:schemeClr>
                </a:solidFill>
                <a:effectLst/>
                <a:latin typeface="+mj-lt"/>
                <a:ea typeface="Calibri" panose="020F0502020204030204" pitchFamily="34" charset="0"/>
                <a:cs typeface="Times New Roman" panose="02020603050405020304" pitchFamily="18" charset="0"/>
              </a:rPr>
              <a:t>https://www.forbes.com/advisor/life-insurance/how-much-life-insurance-do-you-really-need/ accessed 7.14.2020.</a:t>
            </a:r>
          </a:p>
          <a:p>
            <a:pPr marL="0" marR="0" algn="r">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20" name="Group 19">
            <a:extLst>
              <a:ext uri="{FF2B5EF4-FFF2-40B4-BE49-F238E27FC236}">
                <a16:creationId xmlns:a16="http://schemas.microsoft.com/office/drawing/2014/main" id="{485206F9-0758-4E13-8CD2-F8FED91D4BDE}"/>
              </a:ext>
            </a:extLst>
          </p:cNvPr>
          <p:cNvGrpSpPr/>
          <p:nvPr/>
        </p:nvGrpSpPr>
        <p:grpSpPr>
          <a:xfrm>
            <a:off x="11258551" y="6218960"/>
            <a:ext cx="54289" cy="381435"/>
            <a:chOff x="11258551" y="6218960"/>
            <a:chExt cx="54289" cy="381435"/>
          </a:xfrm>
        </p:grpSpPr>
        <p:sp>
          <p:nvSpPr>
            <p:cNvPr id="19" name="Rectangle 18">
              <a:extLst>
                <a:ext uri="{FF2B5EF4-FFF2-40B4-BE49-F238E27FC236}">
                  <a16:creationId xmlns:a16="http://schemas.microsoft.com/office/drawing/2014/main" id="{7DEA8B66-986C-436F-8708-17BC071ECE90}"/>
                </a:ext>
              </a:extLst>
            </p:cNvPr>
            <p:cNvSpPr/>
            <p:nvPr/>
          </p:nvSpPr>
          <p:spPr>
            <a:xfrm>
              <a:off x="11258551" y="6329362"/>
              <a:ext cx="54289" cy="27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F3BE637-71A6-4843-92D8-2833294EAE48}"/>
                </a:ext>
              </a:extLst>
            </p:cNvPr>
            <p:cNvCxnSpPr>
              <a:cxnSpLocks/>
            </p:cNvCxnSpPr>
            <p:nvPr/>
          </p:nvCxnSpPr>
          <p:spPr>
            <a:xfrm>
              <a:off x="11283325" y="6218960"/>
              <a:ext cx="0" cy="381435"/>
            </a:xfrm>
            <a:prstGeom prst="line">
              <a:avLst/>
            </a:prstGeom>
            <a:ln w="28575">
              <a:solidFill>
                <a:schemeClr val="tx1">
                  <a:alpha val="69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8C79391-F859-49AA-AE43-C1F08740F279}"/>
              </a:ext>
            </a:extLst>
          </p:cNvPr>
          <p:cNvGrpSpPr/>
          <p:nvPr/>
        </p:nvGrpSpPr>
        <p:grpSpPr>
          <a:xfrm>
            <a:off x="5292383" y="2857919"/>
            <a:ext cx="2438851" cy="1888234"/>
            <a:chOff x="5292383" y="2857919"/>
            <a:chExt cx="2438851" cy="1888234"/>
          </a:xfrm>
        </p:grpSpPr>
        <p:sp>
          <p:nvSpPr>
            <p:cNvPr id="5" name="Trapezoid 4">
              <a:extLst>
                <a:ext uri="{FF2B5EF4-FFF2-40B4-BE49-F238E27FC236}">
                  <a16:creationId xmlns:a16="http://schemas.microsoft.com/office/drawing/2014/main" id="{A7637007-97AE-4384-81E2-3D707351956F}"/>
                </a:ext>
              </a:extLst>
            </p:cNvPr>
            <p:cNvSpPr/>
            <p:nvPr/>
          </p:nvSpPr>
          <p:spPr>
            <a:xfrm>
              <a:off x="5292383" y="2857919"/>
              <a:ext cx="2438851" cy="1888234"/>
            </a:xfrm>
            <a:prstGeom prst="trapezoid">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3D013AB7-6D42-42B2-A1C5-C5B6C608222B}"/>
                </a:ext>
              </a:extLst>
            </p:cNvPr>
            <p:cNvSpPr txBox="1"/>
            <p:nvPr/>
          </p:nvSpPr>
          <p:spPr>
            <a:xfrm>
              <a:off x="5578413" y="3149258"/>
              <a:ext cx="1783198" cy="1421928"/>
            </a:xfrm>
            <a:prstGeom prst="rect">
              <a:avLst/>
            </a:prstGeom>
            <a:noFill/>
          </p:spPr>
          <p:txBody>
            <a:bodyPr wrap="square">
              <a:spAutoFit/>
            </a:bodyPr>
            <a:lstStyle/>
            <a:p>
              <a:pPr marR="0" lvl="0" algn="ctr">
                <a:lnSpc>
                  <a:spcPct val="90000"/>
                </a:lnSpc>
                <a:spcBef>
                  <a:spcPts val="0"/>
                </a:spcBef>
                <a:spcAft>
                  <a:spcPts val="0"/>
                </a:spcAft>
              </a:pPr>
              <a:r>
                <a:rPr lang="en-US" sz="1600" dirty="0">
                  <a:solidFill>
                    <a:schemeClr val="bg1"/>
                  </a:solidFill>
                  <a:effectLst/>
                  <a:latin typeface="+mj-lt"/>
                  <a:ea typeface="Calibri" panose="020F0502020204030204" pitchFamily="34" charset="0"/>
                  <a:cs typeface="Times New Roman" panose="02020603050405020304" pitchFamily="18" charset="0"/>
                </a:rPr>
                <a:t>Employer  policies only cover </a:t>
              </a:r>
            </a:p>
            <a:p>
              <a:pPr marR="0" lvl="0" algn="ctr">
                <a:lnSpc>
                  <a:spcPct val="90000"/>
                </a:lnSpc>
                <a:spcBef>
                  <a:spcPts val="0"/>
                </a:spcBef>
                <a:spcAft>
                  <a:spcPts val="0"/>
                </a:spcAft>
              </a:pPr>
              <a:r>
                <a:rPr lang="en-US" sz="3200" dirty="0">
                  <a:solidFill>
                    <a:schemeClr val="accent1"/>
                  </a:solidFill>
                  <a:effectLst/>
                  <a:latin typeface="+mj-lt"/>
                  <a:ea typeface="Calibri" panose="020F0502020204030204" pitchFamily="34" charset="0"/>
                  <a:cs typeface="Times New Roman" panose="02020603050405020304" pitchFamily="18" charset="0"/>
                </a:rPr>
                <a:t>1-2X </a:t>
              </a:r>
            </a:p>
            <a:p>
              <a:pPr marR="0" lvl="0" algn="ctr">
                <a:lnSpc>
                  <a:spcPct val="90000"/>
                </a:lnSpc>
                <a:spcBef>
                  <a:spcPts val="0"/>
                </a:spcBef>
                <a:spcAft>
                  <a:spcPts val="0"/>
                </a:spcAft>
              </a:pPr>
              <a:r>
                <a:rPr lang="en-US" sz="1600" dirty="0">
                  <a:solidFill>
                    <a:schemeClr val="bg1"/>
                  </a:solidFill>
                  <a:effectLst/>
                  <a:latin typeface="+mj-lt"/>
                  <a:ea typeface="Calibri" panose="020F0502020204030204" pitchFamily="34" charset="0"/>
                  <a:cs typeface="Times New Roman" panose="02020603050405020304" pitchFamily="18" charset="0"/>
                </a:rPr>
                <a:t>annual salary</a:t>
              </a:r>
            </a:p>
          </p:txBody>
        </p:sp>
      </p:grpSp>
      <p:grpSp>
        <p:nvGrpSpPr>
          <p:cNvPr id="24" name="Group 23">
            <a:extLst>
              <a:ext uri="{FF2B5EF4-FFF2-40B4-BE49-F238E27FC236}">
                <a16:creationId xmlns:a16="http://schemas.microsoft.com/office/drawing/2014/main" id="{7A792F12-414A-4AAD-9148-7B8CC4A3D23E}"/>
              </a:ext>
            </a:extLst>
          </p:cNvPr>
          <p:cNvGrpSpPr/>
          <p:nvPr/>
        </p:nvGrpSpPr>
        <p:grpSpPr>
          <a:xfrm>
            <a:off x="9426702" y="2857919"/>
            <a:ext cx="2438851" cy="1888234"/>
            <a:chOff x="9426702" y="2857919"/>
            <a:chExt cx="2438851" cy="1888234"/>
          </a:xfrm>
        </p:grpSpPr>
        <p:grpSp>
          <p:nvGrpSpPr>
            <p:cNvPr id="32" name="Group 31">
              <a:extLst>
                <a:ext uri="{FF2B5EF4-FFF2-40B4-BE49-F238E27FC236}">
                  <a16:creationId xmlns:a16="http://schemas.microsoft.com/office/drawing/2014/main" id="{4C7F354B-1708-48DF-B58A-687B7237436A}"/>
                </a:ext>
              </a:extLst>
            </p:cNvPr>
            <p:cNvGrpSpPr/>
            <p:nvPr/>
          </p:nvGrpSpPr>
          <p:grpSpPr>
            <a:xfrm>
              <a:off x="9426702" y="2857919"/>
              <a:ext cx="2438851" cy="1888234"/>
              <a:chOff x="9426702" y="2857919"/>
              <a:chExt cx="2438851" cy="1888234"/>
            </a:xfrm>
          </p:grpSpPr>
          <p:sp>
            <p:nvSpPr>
              <p:cNvPr id="22" name="Trapezoid 21">
                <a:extLst>
                  <a:ext uri="{FF2B5EF4-FFF2-40B4-BE49-F238E27FC236}">
                    <a16:creationId xmlns:a16="http://schemas.microsoft.com/office/drawing/2014/main" id="{9C028959-4351-40A7-82D2-85A703E0D785}"/>
                  </a:ext>
                </a:extLst>
              </p:cNvPr>
              <p:cNvSpPr/>
              <p:nvPr/>
            </p:nvSpPr>
            <p:spPr>
              <a:xfrm>
                <a:off x="9426702" y="2857919"/>
                <a:ext cx="2438851" cy="1888234"/>
              </a:xfrm>
              <a:prstGeom prst="trapezoid">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BDE0555F-C4B9-4846-A6FB-B1AD014078C4}"/>
                  </a:ext>
                </a:extLst>
              </p:cNvPr>
              <p:cNvSpPr txBox="1"/>
              <p:nvPr/>
            </p:nvSpPr>
            <p:spPr>
              <a:xfrm>
                <a:off x="9763747" y="3144081"/>
                <a:ext cx="1764759" cy="978729"/>
              </a:xfrm>
              <a:prstGeom prst="rect">
                <a:avLst/>
              </a:prstGeom>
              <a:noFill/>
            </p:spPr>
            <p:txBody>
              <a:bodyPr wrap="square">
                <a:spAutoFit/>
              </a:bodyPr>
              <a:lstStyle/>
              <a:p>
                <a:pPr algn="ctr">
                  <a:lnSpc>
                    <a:spcPct val="90000"/>
                  </a:lnSpc>
                </a:pPr>
                <a:r>
                  <a:rPr lang="en-US" sz="1600" dirty="0">
                    <a:solidFill>
                      <a:schemeClr val="bg1"/>
                    </a:solidFill>
                    <a:latin typeface="+mj-lt"/>
                    <a:cs typeface="Times New Roman" panose="02020603050405020304" pitchFamily="18" charset="0"/>
                  </a:rPr>
                  <a:t>Policy ends </a:t>
                </a:r>
              </a:p>
              <a:p>
                <a:pPr algn="ctr">
                  <a:lnSpc>
                    <a:spcPct val="90000"/>
                  </a:lnSpc>
                </a:pPr>
                <a:r>
                  <a:rPr lang="en-US" sz="1600" dirty="0">
                    <a:solidFill>
                      <a:schemeClr val="bg1"/>
                    </a:solidFill>
                    <a:latin typeface="+mj-lt"/>
                    <a:cs typeface="Times New Roman" panose="02020603050405020304" pitchFamily="18" charset="0"/>
                  </a:rPr>
                  <a:t>if you leave </a:t>
                </a:r>
              </a:p>
              <a:p>
                <a:pPr algn="ctr">
                  <a:lnSpc>
                    <a:spcPct val="90000"/>
                  </a:lnSpc>
                </a:pPr>
                <a:r>
                  <a:rPr lang="en-US" sz="1600" dirty="0">
                    <a:solidFill>
                      <a:schemeClr val="bg1"/>
                    </a:solidFill>
                    <a:latin typeface="+mj-lt"/>
                    <a:cs typeface="Times New Roman" panose="02020603050405020304" pitchFamily="18" charset="0"/>
                  </a:rPr>
                  <a:t>your job  </a:t>
                </a:r>
              </a:p>
              <a:p>
                <a:pPr marR="0" lvl="0" algn="ctr">
                  <a:lnSpc>
                    <a:spcPct val="90000"/>
                  </a:lnSpc>
                  <a:spcBef>
                    <a:spcPts val="0"/>
                  </a:spcBef>
                  <a:spcAft>
                    <a:spcPts val="0"/>
                  </a:spcAft>
                </a:pPr>
                <a:endParaRPr lang="en-US" sz="1600" dirty="0">
                  <a:solidFill>
                    <a:schemeClr val="bg1"/>
                  </a:solidFill>
                  <a:effectLst/>
                  <a:latin typeface="+mj-lt"/>
                  <a:ea typeface="Calibri" panose="020F0502020204030204" pitchFamily="34" charset="0"/>
                  <a:cs typeface="Times New Roman" panose="02020603050405020304" pitchFamily="18" charset="0"/>
                </a:endParaRPr>
              </a:p>
            </p:txBody>
          </p:sp>
        </p:grpSp>
        <p:pic>
          <p:nvPicPr>
            <p:cNvPr id="37" name="Graphic 36" descr="Exit outline">
              <a:extLst>
                <a:ext uri="{FF2B5EF4-FFF2-40B4-BE49-F238E27FC236}">
                  <a16:creationId xmlns:a16="http://schemas.microsoft.com/office/drawing/2014/main" id="{5B252505-28D6-40B6-91BC-B82015FBC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489" y="3909369"/>
              <a:ext cx="537454" cy="537452"/>
            </a:xfrm>
            <a:prstGeom prst="rect">
              <a:avLst/>
            </a:prstGeom>
          </p:spPr>
        </p:pic>
      </p:grpSp>
    </p:spTree>
    <p:extLst>
      <p:ext uri="{BB962C8B-B14F-4D97-AF65-F5344CB8AC3E}">
        <p14:creationId xmlns:p14="http://schemas.microsoft.com/office/powerpoint/2010/main" val="206850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A8273-D0E1-4B04-884D-8E21D3E60B40}"/>
              </a:ext>
            </a:extLst>
          </p:cNvPr>
          <p:cNvSpPr txBox="1"/>
          <p:nvPr/>
        </p:nvSpPr>
        <p:spPr>
          <a:xfrm>
            <a:off x="497771" y="1668632"/>
            <a:ext cx="5314305" cy="3739357"/>
          </a:xfrm>
          <a:prstGeom prst="rect">
            <a:avLst/>
          </a:prstGeom>
          <a:noFill/>
        </p:spPr>
        <p:txBody>
          <a:bodyPr wrap="square">
            <a:spAutoFit/>
          </a:bodyPr>
          <a:lstStyle/>
          <a:p>
            <a:r>
              <a:rPr lang="en-US" sz="4800" b="1" dirty="0">
                <a:latin typeface="Arial" panose="020B0604020202020204" pitchFamily="34" charset="0"/>
                <a:cs typeface="Times New Roman" panose="02020603050405020304" pitchFamily="18" charset="0"/>
              </a:rPr>
              <a:t>I have a 401(k) and Social Security to fund my retirement.</a:t>
            </a:r>
          </a:p>
          <a:p>
            <a:pPr marL="0" marR="0">
              <a:lnSpc>
                <a:spcPct val="107000"/>
              </a:lnSpc>
              <a:spcBef>
                <a:spcPts val="0"/>
              </a:spcBef>
              <a:spcAft>
                <a:spcPts val="80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40C17553-F23C-4B65-9058-20D9744B600A}"/>
              </a:ext>
            </a:extLst>
          </p:cNvPr>
          <p:cNvGrpSpPr/>
          <p:nvPr/>
        </p:nvGrpSpPr>
        <p:grpSpPr>
          <a:xfrm>
            <a:off x="6629431" y="2001964"/>
            <a:ext cx="4950467" cy="2205222"/>
            <a:chOff x="6629431" y="2001964"/>
            <a:chExt cx="4950467" cy="2205222"/>
          </a:xfrm>
        </p:grpSpPr>
        <p:sp>
          <p:nvSpPr>
            <p:cNvPr id="28" name="Rectangle 75">
              <a:extLst>
                <a:ext uri="{FF2B5EF4-FFF2-40B4-BE49-F238E27FC236}">
                  <a16:creationId xmlns:a16="http://schemas.microsoft.com/office/drawing/2014/main" id="{4D4BACE7-92FF-4D47-9150-C8F317B9636B}"/>
                </a:ext>
              </a:extLst>
            </p:cNvPr>
            <p:cNvSpPr/>
            <p:nvPr/>
          </p:nvSpPr>
          <p:spPr>
            <a:xfrm rot="21186887">
              <a:off x="6629431" y="2001964"/>
              <a:ext cx="4950467" cy="2205222"/>
            </a:xfrm>
            <a:custGeom>
              <a:avLst/>
              <a:gdLst>
                <a:gd name="connsiteX0" fmla="*/ 0 w 5131355"/>
                <a:gd name="connsiteY0" fmla="*/ 0 h 2429990"/>
                <a:gd name="connsiteX1" fmla="*/ 5131355 w 5131355"/>
                <a:gd name="connsiteY1" fmla="*/ 0 h 2429990"/>
                <a:gd name="connsiteX2" fmla="*/ 5131355 w 5131355"/>
                <a:gd name="connsiteY2" fmla="*/ 2429990 h 2429990"/>
                <a:gd name="connsiteX3" fmla="*/ 0 w 5131355"/>
                <a:gd name="connsiteY3" fmla="*/ 2429990 h 2429990"/>
                <a:gd name="connsiteX4" fmla="*/ 0 w 5131355"/>
                <a:gd name="connsiteY4" fmla="*/ 0 h 2429990"/>
                <a:gd name="connsiteX0" fmla="*/ 0 w 5453451"/>
                <a:gd name="connsiteY0" fmla="*/ 94269 h 2524259"/>
                <a:gd name="connsiteX1" fmla="*/ 5453451 w 5453451"/>
                <a:gd name="connsiteY1" fmla="*/ 0 h 2524259"/>
                <a:gd name="connsiteX2" fmla="*/ 5131355 w 5453451"/>
                <a:gd name="connsiteY2" fmla="*/ 2524259 h 2524259"/>
                <a:gd name="connsiteX3" fmla="*/ 0 w 5453451"/>
                <a:gd name="connsiteY3" fmla="*/ 2524259 h 2524259"/>
                <a:gd name="connsiteX4" fmla="*/ 0 w 5453451"/>
                <a:gd name="connsiteY4" fmla="*/ 94269 h 2524259"/>
                <a:gd name="connsiteX0" fmla="*/ 0 w 5453451"/>
                <a:gd name="connsiteY0" fmla="*/ 94269 h 2581588"/>
                <a:gd name="connsiteX1" fmla="*/ 5453451 w 5453451"/>
                <a:gd name="connsiteY1" fmla="*/ 0 h 2581588"/>
                <a:gd name="connsiteX2" fmla="*/ 5146626 w 5453451"/>
                <a:gd name="connsiteY2" fmla="*/ 2581588 h 2581588"/>
                <a:gd name="connsiteX3" fmla="*/ 0 w 5453451"/>
                <a:gd name="connsiteY3" fmla="*/ 2524259 h 2581588"/>
                <a:gd name="connsiteX4" fmla="*/ 0 w 5453451"/>
                <a:gd name="connsiteY4" fmla="*/ 94269 h 2581588"/>
                <a:gd name="connsiteX0" fmla="*/ 2127925 w 5453451"/>
                <a:gd name="connsiteY0" fmla="*/ 0 h 2740826"/>
                <a:gd name="connsiteX1" fmla="*/ 5453451 w 5453451"/>
                <a:gd name="connsiteY1" fmla="*/ 159238 h 2740826"/>
                <a:gd name="connsiteX2" fmla="*/ 5146626 w 5453451"/>
                <a:gd name="connsiteY2" fmla="*/ 2740826 h 2740826"/>
                <a:gd name="connsiteX3" fmla="*/ 0 w 5453451"/>
                <a:gd name="connsiteY3" fmla="*/ 2683497 h 2740826"/>
                <a:gd name="connsiteX4" fmla="*/ 2127925 w 5453451"/>
                <a:gd name="connsiteY4" fmla="*/ 0 h 2740826"/>
                <a:gd name="connsiteX0" fmla="*/ 362089 w 5453451"/>
                <a:gd name="connsiteY0" fmla="*/ 0 h 2820890"/>
                <a:gd name="connsiteX1" fmla="*/ 5453451 w 5453451"/>
                <a:gd name="connsiteY1" fmla="*/ 239302 h 2820890"/>
                <a:gd name="connsiteX2" fmla="*/ 5146626 w 5453451"/>
                <a:gd name="connsiteY2" fmla="*/ 2820890 h 2820890"/>
                <a:gd name="connsiteX3" fmla="*/ 0 w 5453451"/>
                <a:gd name="connsiteY3" fmla="*/ 2763561 h 2820890"/>
                <a:gd name="connsiteX4" fmla="*/ 362089 w 5453451"/>
                <a:gd name="connsiteY4" fmla="*/ 0 h 2820890"/>
                <a:gd name="connsiteX0" fmla="*/ 362089 w 5226945"/>
                <a:gd name="connsiteY0" fmla="*/ 0 h 2820890"/>
                <a:gd name="connsiteX1" fmla="*/ 5226945 w 5226945"/>
                <a:gd name="connsiteY1" fmla="*/ 644730 h 2820890"/>
                <a:gd name="connsiteX2" fmla="*/ 5146626 w 5226945"/>
                <a:gd name="connsiteY2" fmla="*/ 2820890 h 2820890"/>
                <a:gd name="connsiteX3" fmla="*/ 0 w 5226945"/>
                <a:gd name="connsiteY3" fmla="*/ 2763561 h 2820890"/>
                <a:gd name="connsiteX4" fmla="*/ 362089 w 5226945"/>
                <a:gd name="connsiteY4" fmla="*/ 0 h 2820890"/>
                <a:gd name="connsiteX0" fmla="*/ 362089 w 5487585"/>
                <a:gd name="connsiteY0" fmla="*/ 0 h 2820890"/>
                <a:gd name="connsiteX1" fmla="*/ 5487585 w 5487585"/>
                <a:gd name="connsiteY1" fmla="*/ 232327 h 2820890"/>
                <a:gd name="connsiteX2" fmla="*/ 5146626 w 5487585"/>
                <a:gd name="connsiteY2" fmla="*/ 2820890 h 2820890"/>
                <a:gd name="connsiteX3" fmla="*/ 0 w 5487585"/>
                <a:gd name="connsiteY3" fmla="*/ 2763561 h 2820890"/>
                <a:gd name="connsiteX4" fmla="*/ 362089 w 5487585"/>
                <a:gd name="connsiteY4" fmla="*/ 0 h 2820890"/>
                <a:gd name="connsiteX0" fmla="*/ 335675 w 5487585"/>
                <a:gd name="connsiteY0" fmla="*/ 0 h 2602141"/>
                <a:gd name="connsiteX1" fmla="*/ 5487585 w 5487585"/>
                <a:gd name="connsiteY1" fmla="*/ 13578 h 2602141"/>
                <a:gd name="connsiteX2" fmla="*/ 5146626 w 5487585"/>
                <a:gd name="connsiteY2" fmla="*/ 2602141 h 2602141"/>
                <a:gd name="connsiteX3" fmla="*/ 0 w 5487585"/>
                <a:gd name="connsiteY3" fmla="*/ 2544812 h 2602141"/>
                <a:gd name="connsiteX4" fmla="*/ 335675 w 5487585"/>
                <a:gd name="connsiteY4" fmla="*/ 0 h 260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585" h="2602141">
                  <a:moveTo>
                    <a:pt x="335675" y="0"/>
                  </a:moveTo>
                  <a:lnTo>
                    <a:pt x="5487585" y="13578"/>
                  </a:lnTo>
                  <a:lnTo>
                    <a:pt x="5146626" y="2602141"/>
                  </a:lnTo>
                  <a:lnTo>
                    <a:pt x="0" y="2544812"/>
                  </a:lnTo>
                  <a:lnTo>
                    <a:pt x="3356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5E49AE-190D-4EF1-AC65-9E2137488473}"/>
                </a:ext>
              </a:extLst>
            </p:cNvPr>
            <p:cNvSpPr txBox="1"/>
            <p:nvPr/>
          </p:nvSpPr>
          <p:spPr>
            <a:xfrm>
              <a:off x="7097930" y="2368423"/>
              <a:ext cx="2579579" cy="923330"/>
            </a:xfrm>
            <a:prstGeom prst="rect">
              <a:avLst/>
            </a:prstGeom>
            <a:noFill/>
          </p:spPr>
          <p:txBody>
            <a:bodyPr wrap="square">
              <a:spAutoFit/>
            </a:bodyPr>
            <a:lstStyle/>
            <a:p>
              <a:r>
                <a:rPr lang="en-US" dirty="0">
                  <a:solidFill>
                    <a:schemeClr val="bg1"/>
                  </a:solidFill>
                  <a:effectLst/>
                  <a:latin typeface="+mj-lt"/>
                  <a:ea typeface="Calibri" panose="020F0502020204030204" pitchFamily="34" charset="0"/>
                  <a:cs typeface="Times New Roman" panose="02020603050405020304" pitchFamily="18" charset="0"/>
                </a:rPr>
                <a:t>Life insurance can provide tax-advantaged retirement savings </a:t>
              </a:r>
              <a:endParaRPr lang="en-US" dirty="0">
                <a:solidFill>
                  <a:schemeClr val="bg1"/>
                </a:solidFill>
                <a:latin typeface="+mj-lt"/>
              </a:endParaRPr>
            </a:p>
          </p:txBody>
        </p:sp>
        <p:cxnSp>
          <p:nvCxnSpPr>
            <p:cNvPr id="21" name="Straight Connector 20">
              <a:extLst>
                <a:ext uri="{FF2B5EF4-FFF2-40B4-BE49-F238E27FC236}">
                  <a16:creationId xmlns:a16="http://schemas.microsoft.com/office/drawing/2014/main" id="{41FA0E0E-B316-4A90-85DA-B7AAA2552859}"/>
                </a:ext>
              </a:extLst>
            </p:cNvPr>
            <p:cNvCxnSpPr>
              <a:cxnSpLocks/>
            </p:cNvCxnSpPr>
            <p:nvPr/>
          </p:nvCxnSpPr>
          <p:spPr>
            <a:xfrm>
              <a:off x="7097930" y="3409437"/>
              <a:ext cx="434442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589BD1F-E749-4A65-908A-D8569993DC3C}"/>
              </a:ext>
            </a:extLst>
          </p:cNvPr>
          <p:cNvGrpSpPr/>
          <p:nvPr/>
        </p:nvGrpSpPr>
        <p:grpSpPr>
          <a:xfrm>
            <a:off x="7658671" y="2203560"/>
            <a:ext cx="4219655" cy="2391538"/>
            <a:chOff x="7739353" y="2095984"/>
            <a:chExt cx="4219655" cy="2391538"/>
          </a:xfrm>
        </p:grpSpPr>
        <p:sp>
          <p:nvSpPr>
            <p:cNvPr id="12" name="Oval 11">
              <a:extLst>
                <a:ext uri="{FF2B5EF4-FFF2-40B4-BE49-F238E27FC236}">
                  <a16:creationId xmlns:a16="http://schemas.microsoft.com/office/drawing/2014/main" id="{6649D637-E0B2-48FC-B0C2-9EA87B49B893}"/>
                </a:ext>
              </a:extLst>
            </p:cNvPr>
            <p:cNvSpPr/>
            <p:nvPr/>
          </p:nvSpPr>
          <p:spPr>
            <a:xfrm>
              <a:off x="9375038" y="4118194"/>
              <a:ext cx="1357593" cy="344053"/>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78F1762-7343-405E-9C41-85B2B6345DE7}"/>
                </a:ext>
              </a:extLst>
            </p:cNvPr>
            <p:cNvSpPr/>
            <p:nvPr/>
          </p:nvSpPr>
          <p:spPr>
            <a:xfrm>
              <a:off x="10601415" y="4118194"/>
              <a:ext cx="1357593" cy="344053"/>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C6F0FBA-A8BA-48DE-834B-54ACA52E6AE0}"/>
                </a:ext>
              </a:extLst>
            </p:cNvPr>
            <p:cNvSpPr/>
            <p:nvPr/>
          </p:nvSpPr>
          <p:spPr>
            <a:xfrm>
              <a:off x="8065137" y="4118194"/>
              <a:ext cx="1357593" cy="344053"/>
            </a:xfrm>
            <a:prstGeom prst="ellipse">
              <a:avLst/>
            </a:prstGeom>
            <a:gradFill flip="none" rotWithShape="1">
              <a:gsLst>
                <a:gs pos="100000">
                  <a:schemeClr val="tx2">
                    <a:alpha val="0"/>
                  </a:schemeClr>
                </a:gs>
                <a:gs pos="13000">
                  <a:schemeClr val="tx2"/>
                </a:gs>
              </a:gsLst>
              <a:path path="circle">
                <a:fillToRect l="50000" t="50000" r="50000" b="50000"/>
              </a:path>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cup, indoor, gambling house, hat&#10;&#10;Description automatically generated">
              <a:extLst>
                <a:ext uri="{FF2B5EF4-FFF2-40B4-BE49-F238E27FC236}">
                  <a16:creationId xmlns:a16="http://schemas.microsoft.com/office/drawing/2014/main" id="{4739E101-F788-4B2D-ACF3-7CEE564A8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353" y="2095984"/>
              <a:ext cx="4026159" cy="2391538"/>
            </a:xfrm>
            <a:prstGeom prst="rect">
              <a:avLst/>
            </a:prstGeom>
          </p:spPr>
        </p:pic>
      </p:grpSp>
    </p:spTree>
    <p:extLst>
      <p:ext uri="{BB962C8B-B14F-4D97-AF65-F5344CB8AC3E}">
        <p14:creationId xmlns:p14="http://schemas.microsoft.com/office/powerpoint/2010/main" val="96300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3CA098-DA1E-418D-BBA1-3F05814B2E6B}"/>
              </a:ext>
            </a:extLst>
          </p:cNvPr>
          <p:cNvGrpSpPr/>
          <p:nvPr/>
        </p:nvGrpSpPr>
        <p:grpSpPr>
          <a:xfrm>
            <a:off x="7208156" y="2442886"/>
            <a:ext cx="4498429" cy="1748790"/>
            <a:chOff x="7519075" y="2423160"/>
            <a:chExt cx="3842345" cy="1748790"/>
          </a:xfrm>
        </p:grpSpPr>
        <p:cxnSp>
          <p:nvCxnSpPr>
            <p:cNvPr id="6" name="Straight Connector 5">
              <a:extLst>
                <a:ext uri="{FF2B5EF4-FFF2-40B4-BE49-F238E27FC236}">
                  <a16:creationId xmlns:a16="http://schemas.microsoft.com/office/drawing/2014/main" id="{088A0A05-CEF2-4A2A-B16C-54217B8E2A38}"/>
                </a:ext>
              </a:extLst>
            </p:cNvPr>
            <p:cNvCxnSpPr/>
            <p:nvPr/>
          </p:nvCxnSpPr>
          <p:spPr>
            <a:xfrm>
              <a:off x="7519075" y="2423160"/>
              <a:ext cx="3842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787DDB-92E5-4EEC-890F-9D33159CE07A}"/>
                </a:ext>
              </a:extLst>
            </p:cNvPr>
            <p:cNvCxnSpPr/>
            <p:nvPr/>
          </p:nvCxnSpPr>
          <p:spPr>
            <a:xfrm>
              <a:off x="7519075" y="4171950"/>
              <a:ext cx="3842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3E265E4-402B-4FA7-B3F4-0C7DA090AB24}"/>
              </a:ext>
            </a:extLst>
          </p:cNvPr>
          <p:cNvGrpSpPr/>
          <p:nvPr/>
        </p:nvGrpSpPr>
        <p:grpSpPr>
          <a:xfrm>
            <a:off x="7519075" y="2756828"/>
            <a:ext cx="3965086" cy="1107129"/>
            <a:chOff x="7519075" y="2756828"/>
            <a:chExt cx="3965086" cy="1107129"/>
          </a:xfrm>
        </p:grpSpPr>
        <p:sp>
          <p:nvSpPr>
            <p:cNvPr id="4" name="TextBox 3">
              <a:extLst>
                <a:ext uri="{FF2B5EF4-FFF2-40B4-BE49-F238E27FC236}">
                  <a16:creationId xmlns:a16="http://schemas.microsoft.com/office/drawing/2014/main" id="{8B757E7A-4870-43DF-BA0F-A74A1D97C887}"/>
                </a:ext>
              </a:extLst>
            </p:cNvPr>
            <p:cNvSpPr txBox="1"/>
            <p:nvPr/>
          </p:nvSpPr>
          <p:spPr>
            <a:xfrm>
              <a:off x="7519075" y="3527326"/>
              <a:ext cx="1279682" cy="336631"/>
            </a:xfrm>
            <a:prstGeom prst="rect">
              <a:avLst/>
            </a:prstGeom>
            <a:noFill/>
          </p:spPr>
          <p:txBody>
            <a:bodyPr wrap="square">
              <a:spAutoFit/>
            </a:bodyPr>
            <a:lstStyle/>
            <a:p>
              <a:pPr marR="0" lvl="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Parents</a:t>
              </a:r>
            </a:p>
          </p:txBody>
        </p:sp>
        <p:pic>
          <p:nvPicPr>
            <p:cNvPr id="7" name="Graphic 6" descr="Man with cane outline">
              <a:extLst>
                <a:ext uri="{FF2B5EF4-FFF2-40B4-BE49-F238E27FC236}">
                  <a16:creationId xmlns:a16="http://schemas.microsoft.com/office/drawing/2014/main" id="{E72A8101-6C40-42BB-BEA2-51734A2D2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5161" y="2756828"/>
              <a:ext cx="701798" cy="701798"/>
            </a:xfrm>
            <a:prstGeom prst="rect">
              <a:avLst/>
            </a:prstGeom>
          </p:spPr>
        </p:pic>
        <p:pic>
          <p:nvPicPr>
            <p:cNvPr id="9" name="Graphic 8" descr="Wedding rings outline">
              <a:extLst>
                <a:ext uri="{FF2B5EF4-FFF2-40B4-BE49-F238E27FC236}">
                  <a16:creationId xmlns:a16="http://schemas.microsoft.com/office/drawing/2014/main" id="{E282D73D-7486-42B7-820C-782C68B858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9329" y="2762241"/>
              <a:ext cx="701798" cy="701798"/>
            </a:xfrm>
            <a:prstGeom prst="rect">
              <a:avLst/>
            </a:prstGeom>
          </p:spPr>
        </p:pic>
        <p:pic>
          <p:nvPicPr>
            <p:cNvPr id="11" name="Graphic 10" descr="Group of men outline">
              <a:extLst>
                <a:ext uri="{FF2B5EF4-FFF2-40B4-BE49-F238E27FC236}">
                  <a16:creationId xmlns:a16="http://schemas.microsoft.com/office/drawing/2014/main" id="{0B1D70DA-504D-4F02-A77D-FD8FEC069F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421" y="2756828"/>
              <a:ext cx="701798" cy="701798"/>
            </a:xfrm>
            <a:prstGeom prst="rect">
              <a:avLst/>
            </a:prstGeom>
          </p:spPr>
        </p:pic>
        <p:sp>
          <p:nvSpPr>
            <p:cNvPr id="12" name="TextBox 11">
              <a:extLst>
                <a:ext uri="{FF2B5EF4-FFF2-40B4-BE49-F238E27FC236}">
                  <a16:creationId xmlns:a16="http://schemas.microsoft.com/office/drawing/2014/main" id="{DA67811A-541A-432F-9B17-F8607CF90F45}"/>
                </a:ext>
              </a:extLst>
            </p:cNvPr>
            <p:cNvSpPr txBox="1"/>
            <p:nvPr/>
          </p:nvSpPr>
          <p:spPr>
            <a:xfrm>
              <a:off x="8861777" y="3527326"/>
              <a:ext cx="1279682" cy="336631"/>
            </a:xfrm>
            <a:prstGeom prst="rect">
              <a:avLst/>
            </a:prstGeom>
            <a:noFill/>
          </p:spPr>
          <p:txBody>
            <a:bodyPr wrap="square">
              <a:spAutoFit/>
            </a:bodyPr>
            <a:lstStyle/>
            <a:p>
              <a:pPr marR="0" lvl="0" algn="ctr">
                <a:lnSpc>
                  <a:spcPct val="107000"/>
                </a:lnSpc>
                <a:spcBef>
                  <a:spcPts val="0"/>
                </a:spcBef>
                <a:spcAft>
                  <a:spcPts val="800"/>
                </a:spcAft>
              </a:pPr>
              <a:r>
                <a:rPr lang="en-US" sz="1600" b="1" dirty="0">
                  <a:effectLst/>
                  <a:latin typeface="+mj-lt"/>
                  <a:ea typeface="Calibri" panose="020F0502020204030204" pitchFamily="34" charset="0"/>
                  <a:cs typeface="Times New Roman" panose="02020603050405020304" pitchFamily="18" charset="0"/>
                </a:rPr>
                <a:t>Spouse</a:t>
              </a:r>
              <a:endParaRPr lang="en-US" sz="1600" b="1" dirty="0">
                <a:latin typeface="+mj-lt"/>
              </a:endParaRPr>
            </a:p>
          </p:txBody>
        </p:sp>
        <p:sp>
          <p:nvSpPr>
            <p:cNvPr id="13" name="TextBox 12">
              <a:extLst>
                <a:ext uri="{FF2B5EF4-FFF2-40B4-BE49-F238E27FC236}">
                  <a16:creationId xmlns:a16="http://schemas.microsoft.com/office/drawing/2014/main" id="{E353E3B5-D3C7-4BD5-A596-1FDB5FC9C4B2}"/>
                </a:ext>
              </a:extLst>
            </p:cNvPr>
            <p:cNvSpPr txBox="1"/>
            <p:nvPr/>
          </p:nvSpPr>
          <p:spPr>
            <a:xfrm>
              <a:off x="10204479" y="3527326"/>
              <a:ext cx="1279682" cy="336631"/>
            </a:xfrm>
            <a:prstGeom prst="rect">
              <a:avLst/>
            </a:prstGeom>
            <a:noFill/>
          </p:spPr>
          <p:txBody>
            <a:bodyPr wrap="square">
              <a:spAutoFit/>
            </a:bodyPr>
            <a:lstStyle/>
            <a:p>
              <a:pPr marR="0" lvl="0" algn="ctr">
                <a:lnSpc>
                  <a:spcPct val="107000"/>
                </a:lnSpc>
                <a:spcBef>
                  <a:spcPts val="0"/>
                </a:spcBef>
                <a:spcAft>
                  <a:spcPts val="800"/>
                </a:spcAft>
              </a:pPr>
              <a:r>
                <a:rPr lang="en-US" sz="1600" b="1" dirty="0">
                  <a:effectLst/>
                  <a:latin typeface="+mj-lt"/>
                  <a:ea typeface="Calibri" panose="020F0502020204030204" pitchFamily="34" charset="0"/>
                  <a:cs typeface="Times New Roman" panose="02020603050405020304" pitchFamily="18" charset="0"/>
                </a:rPr>
                <a:t>Siblings</a:t>
              </a:r>
              <a:endParaRPr lang="en-US" sz="1600" b="1" dirty="0">
                <a:latin typeface="+mj-lt"/>
              </a:endParaRPr>
            </a:p>
          </p:txBody>
        </p:sp>
      </p:grpSp>
      <p:sp>
        <p:nvSpPr>
          <p:cNvPr id="5" name="TextBox 4">
            <a:extLst>
              <a:ext uri="{FF2B5EF4-FFF2-40B4-BE49-F238E27FC236}">
                <a16:creationId xmlns:a16="http://schemas.microsoft.com/office/drawing/2014/main" id="{E7CFCEE2-F12F-44D0-86C0-D7AE8EC05ED1}"/>
              </a:ext>
            </a:extLst>
          </p:cNvPr>
          <p:cNvSpPr txBox="1"/>
          <p:nvPr/>
        </p:nvSpPr>
        <p:spPr>
          <a:xfrm>
            <a:off x="5223112" y="2209625"/>
            <a:ext cx="2315602" cy="2215312"/>
          </a:xfrm>
          <a:prstGeom prst="homePlate">
            <a:avLst>
              <a:gd name="adj" fmla="val 25911"/>
            </a:avLst>
          </a:prstGeom>
          <a:solidFill>
            <a:schemeClr val="accent1"/>
          </a:solidFill>
          <a:ln w="76200">
            <a:solidFill>
              <a:schemeClr val="bg1"/>
            </a:solidFill>
          </a:ln>
        </p:spPr>
        <p:txBody>
          <a:bodyPr wrap="square" lIns="365760" anchor="ctr" anchorCtr="0">
            <a:noAutofit/>
          </a:bodyPr>
          <a:lstStyle/>
          <a:p>
            <a:pPr marL="0" marR="0">
              <a:lnSpc>
                <a:spcPct val="107000"/>
              </a:lnSpc>
              <a:spcBef>
                <a:spcPts val="0"/>
              </a:spcBef>
              <a:spcAft>
                <a:spcPts val="800"/>
              </a:spcAft>
            </a:pPr>
            <a:r>
              <a:rPr lang="en-US" sz="2000" dirty="0">
                <a:solidFill>
                  <a:schemeClr val="tx2"/>
                </a:solidFill>
                <a:effectLst/>
                <a:latin typeface="+mj-lt"/>
                <a:ea typeface="Calibri" panose="020F0502020204030204" pitchFamily="34" charset="0"/>
                <a:cs typeface="Times New Roman" panose="02020603050405020304" pitchFamily="18" charset="0"/>
              </a:rPr>
              <a:t>Are there others who could suffer from your loss?</a:t>
            </a:r>
          </a:p>
        </p:txBody>
      </p:sp>
      <p:sp>
        <p:nvSpPr>
          <p:cNvPr id="32" name="Rectangle 31">
            <a:extLst>
              <a:ext uri="{FF2B5EF4-FFF2-40B4-BE49-F238E27FC236}">
                <a16:creationId xmlns:a16="http://schemas.microsoft.com/office/drawing/2014/main" id="{FA1D3DD3-23C1-4CD0-B8D1-A869DDE46FB3}"/>
              </a:ext>
            </a:extLst>
          </p:cNvPr>
          <p:cNvSpPr/>
          <p:nvPr/>
        </p:nvSpPr>
        <p:spPr>
          <a:xfrm>
            <a:off x="1" y="1804087"/>
            <a:ext cx="5247826" cy="3015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218D91-3586-4E37-9FC8-2DA1F8DFC6D1}"/>
              </a:ext>
            </a:extLst>
          </p:cNvPr>
          <p:cNvSpPr txBox="1"/>
          <p:nvPr/>
        </p:nvSpPr>
        <p:spPr>
          <a:xfrm>
            <a:off x="485415" y="2026981"/>
            <a:ext cx="4075403" cy="2262029"/>
          </a:xfrm>
          <a:prstGeom prst="rect">
            <a:avLst/>
          </a:prstGeom>
          <a:noFill/>
        </p:spPr>
        <p:txBody>
          <a:bodyPr wrap="square" anchor="ctr" anchorCtr="0">
            <a:noAutofit/>
          </a:bodyPr>
          <a:lstStyle/>
          <a:p>
            <a:r>
              <a:rPr lang="en-US" sz="4800" b="1" dirty="0">
                <a:latin typeface="Arial" panose="020B0604020202020204" pitchFamily="34" charset="0"/>
                <a:cs typeface="Times New Roman" panose="02020603050405020304" pitchFamily="18" charset="0"/>
              </a:rPr>
              <a:t>I don’t have children.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01231"/>
      </p:ext>
    </p:extLst>
  </p:cSld>
  <p:clrMapOvr>
    <a:masterClrMapping/>
  </p:clrMapOvr>
</p:sld>
</file>

<file path=ppt/theme/theme1.xml><?xml version="1.0" encoding="utf-8"?>
<a:theme xmlns:a="http://schemas.openxmlformats.org/drawingml/2006/main" name="Office Theme">
  <a:themeElements>
    <a:clrScheme name="CONCOURSE FINANCIAL">
      <a:dk1>
        <a:srgbClr val="64A70B"/>
      </a:dk1>
      <a:lt1>
        <a:sysClr val="window" lastClr="FFFFFF"/>
      </a:lt1>
      <a:dk2>
        <a:srgbClr val="454545"/>
      </a:dk2>
      <a:lt2>
        <a:srgbClr val="FFFFFF"/>
      </a:lt2>
      <a:accent1>
        <a:srgbClr val="CEDC00"/>
      </a:accent1>
      <a:accent2>
        <a:srgbClr val="FF6900"/>
      </a:accent2>
      <a:accent3>
        <a:srgbClr val="8E3A80"/>
      </a:accent3>
      <a:accent4>
        <a:srgbClr val="FFC72C"/>
      </a:accent4>
      <a:accent5>
        <a:srgbClr val="005776"/>
      </a:accent5>
      <a:accent6>
        <a:srgbClr val="00386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FINANCIAL">
    <a:dk1>
      <a:srgbClr val="64A70B"/>
    </a:dk1>
    <a:lt1>
      <a:sysClr val="window" lastClr="FFFFFF"/>
    </a:lt1>
    <a:dk2>
      <a:srgbClr val="454545"/>
    </a:dk2>
    <a:lt2>
      <a:srgbClr val="FFFFFF"/>
    </a:lt2>
    <a:accent1>
      <a:srgbClr val="CEDC00"/>
    </a:accent1>
    <a:accent2>
      <a:srgbClr val="FF6900"/>
    </a:accent2>
    <a:accent3>
      <a:srgbClr val="8E3A80"/>
    </a:accent3>
    <a:accent4>
      <a:srgbClr val="FFC72C"/>
    </a:accent4>
    <a:accent5>
      <a:srgbClr val="005776"/>
    </a:accent5>
    <a:accent6>
      <a:srgbClr val="00386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35513</TotalTime>
  <Words>3225</Words>
  <Application>Microsoft Office PowerPoint</Application>
  <PresentationFormat>Widescreen</PresentationFormat>
  <Paragraphs>305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Calibri</vt:lpstr>
      <vt:lpstr>Symbol</vt:lpstr>
      <vt:lpstr>Office Theme</vt:lpstr>
      <vt:lpstr>Your Guide to       Life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Brown, Adam</cp:lastModifiedBy>
  <cp:revision>287</cp:revision>
  <cp:lastPrinted>2021-06-01T14:00:15Z</cp:lastPrinted>
  <dcterms:created xsi:type="dcterms:W3CDTF">2020-11-03T03:04:56Z</dcterms:created>
  <dcterms:modified xsi:type="dcterms:W3CDTF">2021-06-01T14:00:28Z</dcterms:modified>
</cp:coreProperties>
</file>